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75" r:id="rId3"/>
    <p:sldId id="258" r:id="rId4"/>
    <p:sldId id="277" r:id="rId5"/>
    <p:sldId id="276" r:id="rId6"/>
    <p:sldId id="278" r:id="rId7"/>
    <p:sldId id="279" r:id="rId8"/>
    <p:sldId id="280" r:id="rId9"/>
    <p:sldId id="281" r:id="rId10"/>
    <p:sldId id="282" r:id="rId11"/>
    <p:sldId id="269" r:id="rId12"/>
    <p:sldId id="273" r:id="rId13"/>
    <p:sldId id="271" r:id="rId14"/>
    <p:sldId id="272" r:id="rId15"/>
    <p:sldId id="284" r:id="rId16"/>
    <p:sldId id="285" r:id="rId17"/>
    <p:sldId id="286" r:id="rId18"/>
    <p:sldId id="289" r:id="rId19"/>
    <p:sldId id="287" r:id="rId20"/>
    <p:sldId id="288" r:id="rId21"/>
    <p:sldId id="290" r:id="rId22"/>
    <p:sldId id="291" r:id="rId23"/>
    <p:sldId id="292" r:id="rId24"/>
    <p:sldId id="293" r:id="rId25"/>
    <p:sldId id="294" r:id="rId26"/>
    <p:sldId id="295" r:id="rId27"/>
    <p:sldId id="296" r:id="rId28"/>
    <p:sldId id="298" r:id="rId29"/>
    <p:sldId id="300" r:id="rId30"/>
    <p:sldId id="299" r:id="rId31"/>
    <p:sldId id="301" r:id="rId32"/>
    <p:sldId id="302" r:id="rId33"/>
    <p:sldId id="303" r:id="rId34"/>
    <p:sldId id="304" r:id="rId35"/>
    <p:sldId id="305" r:id="rId36"/>
    <p:sldId id="306" r:id="rId37"/>
    <p:sldId id="307" r:id="rId38"/>
    <p:sldId id="308" r:id="rId39"/>
    <p:sldId id="309" r:id="rId40"/>
    <p:sldId id="310" r:id="rId41"/>
    <p:sldId id="311" r:id="rId42"/>
    <p:sldId id="312" r:id="rId43"/>
    <p:sldId id="313" r:id="rId44"/>
    <p:sldId id="315" r:id="rId45"/>
    <p:sldId id="314" r:id="rId46"/>
    <p:sldId id="316" r:id="rId47"/>
    <p:sldId id="317" r:id="rId48"/>
    <p:sldId id="318" r:id="rId49"/>
    <p:sldId id="320" r:id="rId50"/>
    <p:sldId id="321" r:id="rId51"/>
    <p:sldId id="319" r:id="rId52"/>
    <p:sldId id="322" r:id="rId53"/>
    <p:sldId id="323" r:id="rId54"/>
    <p:sldId id="324" r:id="rId55"/>
    <p:sldId id="325" r:id="rId56"/>
    <p:sldId id="259" r:id="rId57"/>
    <p:sldId id="326" r:id="rId58"/>
    <p:sldId id="327" r:id="rId59"/>
    <p:sldId id="328" r:id="rId60"/>
    <p:sldId id="329" r:id="rId61"/>
    <p:sldId id="330" r:id="rId62"/>
    <p:sldId id="331" r:id="rId63"/>
    <p:sldId id="332" r:id="rId64"/>
    <p:sldId id="333" r:id="rId65"/>
    <p:sldId id="334" r:id="rId66"/>
    <p:sldId id="335" r:id="rId67"/>
    <p:sldId id="336" r:id="rId68"/>
    <p:sldId id="337" r:id="rId69"/>
    <p:sldId id="260" r:id="rId70"/>
    <p:sldId id="261" r:id="rId71"/>
    <p:sldId id="262" r:id="rId72"/>
    <p:sldId id="263" r:id="rId73"/>
    <p:sldId id="264" r:id="rId7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9" d="100"/>
          <a:sy n="79" d="100"/>
        </p:scale>
        <p:origin x="-78" y="-75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F86A9C-61B5-4F8C-A0FB-8336C554DFA4}" type="datetimeFigureOut">
              <a:rPr lang="en-US" smtClean="0"/>
              <a:t>1/10/2017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6FD37-623A-4949-ABC3-5A5D51916F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42249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F86A9C-61B5-4F8C-A0FB-8336C554DFA4}" type="datetimeFigureOut">
              <a:rPr lang="en-US" smtClean="0"/>
              <a:t>1/10/2017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6FD37-623A-4949-ABC3-5A5D51916F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83090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F86A9C-61B5-4F8C-A0FB-8336C554DFA4}" type="datetimeFigureOut">
              <a:rPr lang="en-US" smtClean="0"/>
              <a:t>1/10/2017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6FD37-623A-4949-ABC3-5A5D51916F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27959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F86A9C-61B5-4F8C-A0FB-8336C554DFA4}" type="datetimeFigureOut">
              <a:rPr lang="en-US" smtClean="0"/>
              <a:t>1/10/2017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6FD37-623A-4949-ABC3-5A5D51916F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49628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F86A9C-61B5-4F8C-A0FB-8336C554DFA4}" type="datetimeFigureOut">
              <a:rPr lang="en-US" smtClean="0"/>
              <a:t>1/10/2017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6FD37-623A-4949-ABC3-5A5D51916F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28243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F86A9C-61B5-4F8C-A0FB-8336C554DFA4}" type="datetimeFigureOut">
              <a:rPr lang="en-US" smtClean="0"/>
              <a:t>1/10/2017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6FD37-623A-4949-ABC3-5A5D51916F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1427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F86A9C-61B5-4F8C-A0FB-8336C554DFA4}" type="datetimeFigureOut">
              <a:rPr lang="en-US" smtClean="0"/>
              <a:t>1/10/2017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6FD37-623A-4949-ABC3-5A5D51916F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7511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F86A9C-61B5-4F8C-A0FB-8336C554DFA4}" type="datetimeFigureOut">
              <a:rPr lang="en-US" smtClean="0"/>
              <a:t>1/10/2017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6FD37-623A-4949-ABC3-5A5D51916F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46518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F86A9C-61B5-4F8C-A0FB-8336C554DFA4}" type="datetimeFigureOut">
              <a:rPr lang="en-US" smtClean="0"/>
              <a:t>1/10/2017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6FD37-623A-4949-ABC3-5A5D51916F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1111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F86A9C-61B5-4F8C-A0FB-8336C554DFA4}" type="datetimeFigureOut">
              <a:rPr lang="en-US" smtClean="0"/>
              <a:t>1/10/2017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6FD37-623A-4949-ABC3-5A5D51916F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3680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F86A9C-61B5-4F8C-A0FB-8336C554DFA4}" type="datetimeFigureOut">
              <a:rPr lang="en-US" smtClean="0"/>
              <a:t>1/10/2017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6FD37-623A-4949-ABC3-5A5D51916F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1787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30000"/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F86A9C-61B5-4F8C-A0FB-8336C554DFA4}" type="datetimeFigureOut">
              <a:rPr lang="en-US" smtClean="0"/>
              <a:t>1/10/2017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E6FD37-623A-4949-ABC3-5A5D51916F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22408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User:Tataryn77" TargetMode="Externa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User:Tataryn" TargetMode="Externa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User:Tataryn" TargetMode="Externa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Expansion of Islam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59195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Battle of </a:t>
            </a:r>
            <a:r>
              <a:rPr lang="en-US" dirty="0" err="1"/>
              <a:t>Ullais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Straight forward battle</a:t>
            </a:r>
          </a:p>
          <a:p>
            <a:r>
              <a:rPr lang="en-US" dirty="0" smtClean="0"/>
              <a:t>Persians retreated after fierce fighting</a:t>
            </a:r>
          </a:p>
          <a:p>
            <a:r>
              <a:rPr lang="en-US" dirty="0" smtClean="0"/>
              <a:t>Khalid captured the retreating army and all were executed. Beheading took three days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39533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Conquest of Levant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Abu Baker also invaded the Levant</a:t>
            </a:r>
          </a:p>
          <a:p>
            <a:r>
              <a:rPr lang="en-US" dirty="0" smtClean="0"/>
              <a:t>Controlled by Byzantium </a:t>
            </a:r>
          </a:p>
          <a:p>
            <a:r>
              <a:rPr lang="en-US" dirty="0" smtClean="0"/>
              <a:t>Contested with the Persians</a:t>
            </a:r>
          </a:p>
          <a:p>
            <a:r>
              <a:rPr lang="en-US" dirty="0" smtClean="0"/>
              <a:t>Four pronged invasion</a:t>
            </a:r>
          </a:p>
          <a:p>
            <a:r>
              <a:rPr lang="en-US" dirty="0" smtClean="0"/>
              <a:t>Stopped by large Roman force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71208" y="1600200"/>
            <a:ext cx="339258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2505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304801"/>
            <a:ext cx="9144000" cy="1066800"/>
          </a:xfrm>
        </p:spPr>
        <p:txBody>
          <a:bodyPr/>
          <a:lstStyle/>
          <a:p>
            <a:pPr marL="0" indent="0" algn="ctr">
              <a:buNone/>
            </a:pPr>
            <a:r>
              <a:rPr lang="en-US" b="1" dirty="0"/>
              <a:t>Freed up by daring attack on Byzantine flank thru the </a:t>
            </a:r>
            <a:r>
              <a:rPr lang="en-US" b="1" dirty="0" smtClean="0"/>
              <a:t>desert by Khalid</a:t>
            </a:r>
            <a:endParaRPr lang="en-US" b="1" dirty="0"/>
          </a:p>
          <a:p>
            <a:pPr algn="ctr"/>
            <a:endParaRPr lang="en-US" b="1" dirty="0"/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371600"/>
            <a:ext cx="7162800" cy="5364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884341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Siege of Damascus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Byzantine forces tried to stop approaching armies</a:t>
            </a:r>
          </a:p>
          <a:p>
            <a:r>
              <a:rPr lang="en-US" dirty="0" smtClean="0"/>
              <a:t>Muslim forces are able to approach and lay siege </a:t>
            </a:r>
          </a:p>
          <a:p>
            <a:r>
              <a:rPr lang="en-US" dirty="0" smtClean="0"/>
              <a:t>Conquered the city but Abu Baker dies in the process</a:t>
            </a:r>
          </a:p>
          <a:p>
            <a:r>
              <a:rPr lang="en-US" dirty="0" smtClean="0"/>
              <a:t>Byzantine prepare a counter-attack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72520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Battle </a:t>
            </a:r>
            <a:r>
              <a:rPr lang="en-US" dirty="0"/>
              <a:t>of Yarmouk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25963"/>
          </a:xfrm>
        </p:spPr>
        <p:txBody>
          <a:bodyPr>
            <a:normAutofit/>
          </a:bodyPr>
          <a:lstStyle/>
          <a:p>
            <a:r>
              <a:rPr lang="en-US" dirty="0" smtClean="0"/>
              <a:t>Khalid consolidated the Arab armies in face of this large counterattack</a:t>
            </a:r>
          </a:p>
          <a:p>
            <a:r>
              <a:rPr lang="en-US" dirty="0" smtClean="0"/>
              <a:t>Force size varies:</a:t>
            </a:r>
          </a:p>
          <a:p>
            <a:pPr marL="0" indent="0">
              <a:buNone/>
            </a:pPr>
            <a:r>
              <a:rPr lang="en-US" dirty="0" smtClean="0"/>
              <a:t>Arabs			Byzantine</a:t>
            </a:r>
          </a:p>
          <a:p>
            <a:pPr marL="0" indent="0">
              <a:buNone/>
            </a:pPr>
            <a:r>
              <a:rPr lang="en-US" dirty="0" smtClean="0"/>
              <a:t>20,000-40,000		50,000-400,000</a:t>
            </a:r>
          </a:p>
          <a:p>
            <a:r>
              <a:rPr lang="en-US" dirty="0" smtClean="0"/>
              <a:t>Battle would last six days</a:t>
            </a:r>
          </a:p>
          <a:p>
            <a:r>
              <a:rPr lang="en-US" dirty="0" smtClean="0"/>
              <a:t>Persians and Byzantines had agreed to both attack Arab forces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80420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Day 1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Limited attacks by Byzantines to test the veteran Muslims</a:t>
            </a:r>
            <a:endParaRPr lang="en-US" dirty="0"/>
          </a:p>
        </p:txBody>
      </p:sp>
      <p:pic>
        <p:nvPicPr>
          <p:cNvPr id="7171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48200" y="2178354"/>
            <a:ext cx="4038600" cy="33696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648598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Day 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Phase </a:t>
            </a:r>
            <a:r>
              <a:rPr lang="en-US" dirty="0" smtClean="0"/>
              <a:t>1</a:t>
            </a:r>
          </a:p>
          <a:p>
            <a:r>
              <a:rPr lang="en-US" dirty="0" smtClean="0"/>
              <a:t>Byzantine attacked on all fronts</a:t>
            </a:r>
          </a:p>
          <a:p>
            <a:r>
              <a:rPr lang="en-US" dirty="0" smtClean="0"/>
              <a:t>Goal was to push the wings back</a:t>
            </a:r>
          </a:p>
          <a:p>
            <a:r>
              <a:rPr lang="en-US" dirty="0" smtClean="0"/>
              <a:t>Khalid delayed this with cavalry</a:t>
            </a:r>
          </a:p>
          <a:p>
            <a:r>
              <a:rPr lang="en-US" dirty="0" smtClean="0"/>
              <a:t>Eventually the wings retreated</a:t>
            </a:r>
            <a:endParaRPr lang="en-US" dirty="0"/>
          </a:p>
        </p:txBody>
      </p:sp>
      <p:pic>
        <p:nvPicPr>
          <p:cNvPr id="8195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48200" y="2178354"/>
            <a:ext cx="4038600" cy="33696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207290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Day 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Phase </a:t>
            </a:r>
            <a:r>
              <a:rPr lang="en-US" dirty="0" smtClean="0"/>
              <a:t>2:</a:t>
            </a:r>
          </a:p>
          <a:p>
            <a:r>
              <a:rPr lang="en-US" dirty="0" smtClean="0"/>
              <a:t>Khalid counterattacked on their right </a:t>
            </a:r>
          </a:p>
          <a:p>
            <a:r>
              <a:rPr lang="en-US" dirty="0" smtClean="0"/>
              <a:t>Left flank damaged badly</a:t>
            </a:r>
          </a:p>
          <a:p>
            <a:r>
              <a:rPr lang="en-US" dirty="0" smtClean="0"/>
              <a:t>Retreated towards camp</a:t>
            </a:r>
          </a:p>
          <a:p>
            <a:r>
              <a:rPr lang="en-US" dirty="0" smtClean="0"/>
              <a:t>Shamed by Muslim women</a:t>
            </a:r>
            <a:endParaRPr lang="en-US" dirty="0"/>
          </a:p>
        </p:txBody>
      </p:sp>
      <p:pic>
        <p:nvPicPr>
          <p:cNvPr id="9219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48200" y="2176276"/>
            <a:ext cx="4038600" cy="33738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491174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Day 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Phase 3: </a:t>
            </a:r>
            <a:endParaRPr lang="en-US" dirty="0" smtClean="0"/>
          </a:p>
          <a:p>
            <a:r>
              <a:rPr lang="en-US" dirty="0" smtClean="0"/>
              <a:t>Khalid’s mobile forces then stabilized the left</a:t>
            </a:r>
          </a:p>
          <a:p>
            <a:r>
              <a:rPr lang="en-US" dirty="0" smtClean="0"/>
              <a:t>Both sides settled</a:t>
            </a:r>
            <a:endParaRPr lang="en-US" dirty="0"/>
          </a:p>
        </p:txBody>
      </p:sp>
      <p:pic>
        <p:nvPicPr>
          <p:cNvPr id="10243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48200" y="2178354"/>
            <a:ext cx="4038600" cy="33696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959082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Day 3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Phase </a:t>
            </a:r>
            <a:r>
              <a:rPr lang="en-US" dirty="0"/>
              <a:t>1: </a:t>
            </a:r>
            <a:endParaRPr lang="en-US" dirty="0" smtClean="0"/>
          </a:p>
          <a:p>
            <a:r>
              <a:rPr lang="en-US" dirty="0" smtClean="0"/>
              <a:t>Byzantines attacked the Muslim right flank</a:t>
            </a:r>
          </a:p>
          <a:p>
            <a:r>
              <a:rPr lang="en-US" dirty="0" smtClean="0"/>
              <a:t>As it withdrew, Muslim women shamed them</a:t>
            </a:r>
            <a:endParaRPr lang="en-US" dirty="0"/>
          </a:p>
        </p:txBody>
      </p:sp>
      <p:pic>
        <p:nvPicPr>
          <p:cNvPr id="11267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48200" y="2178354"/>
            <a:ext cx="4038600" cy="33696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30146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Arab Forces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Neither militia nor was it professional</a:t>
            </a:r>
          </a:p>
          <a:p>
            <a:pPr lvl="1"/>
            <a:r>
              <a:rPr lang="en-US" dirty="0"/>
              <a:t>Fought for share of booty</a:t>
            </a:r>
          </a:p>
          <a:p>
            <a:r>
              <a:rPr lang="en-US" dirty="0" smtClean="0"/>
              <a:t>Individual armies 20,000-30,000</a:t>
            </a:r>
          </a:p>
          <a:p>
            <a:r>
              <a:rPr lang="en-US" dirty="0" smtClean="0"/>
              <a:t>Primarily light infantry, carrying spear for defense and sword for offense</a:t>
            </a:r>
          </a:p>
          <a:p>
            <a:r>
              <a:rPr lang="en-US" dirty="0" smtClean="0"/>
              <a:t>Few archers/cavalry</a:t>
            </a:r>
          </a:p>
          <a:p>
            <a:pPr lvl="1"/>
            <a:r>
              <a:rPr lang="en-US" dirty="0" smtClean="0"/>
              <a:t>Often dismounted in battle</a:t>
            </a:r>
          </a:p>
          <a:p>
            <a:r>
              <a:rPr lang="en-US" dirty="0" smtClean="0"/>
              <a:t>Often used fortification</a:t>
            </a:r>
          </a:p>
          <a:p>
            <a:r>
              <a:rPr lang="en-US" dirty="0" smtClean="0"/>
              <a:t>Quick marching </a:t>
            </a:r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61107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Day 3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Phase 2: </a:t>
            </a:r>
            <a:endParaRPr lang="en-US" dirty="0" smtClean="0"/>
          </a:p>
          <a:p>
            <a:r>
              <a:rPr lang="en-US" dirty="0" smtClean="0"/>
              <a:t>Khalid counterattacked this exposed part of the Byzantine army</a:t>
            </a:r>
          </a:p>
          <a:p>
            <a:r>
              <a:rPr lang="en-US" dirty="0" smtClean="0"/>
              <a:t>Bloody fighting followed and both sides retired</a:t>
            </a:r>
            <a:endParaRPr lang="en-US" dirty="0"/>
          </a:p>
        </p:txBody>
      </p:sp>
      <p:pic>
        <p:nvPicPr>
          <p:cNvPr id="12291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48200" y="2178354"/>
            <a:ext cx="4038600" cy="33696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229636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Day 4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Phase </a:t>
            </a:r>
            <a:r>
              <a:rPr lang="en-US" dirty="0"/>
              <a:t>1: </a:t>
            </a:r>
            <a:endParaRPr lang="en-US" dirty="0" smtClean="0"/>
          </a:p>
          <a:p>
            <a:r>
              <a:rPr lang="en-US" dirty="0" smtClean="0"/>
              <a:t>The battle repeated from day three</a:t>
            </a:r>
          </a:p>
          <a:p>
            <a:r>
              <a:rPr lang="en-US" dirty="0" smtClean="0"/>
              <a:t>Khalid had his left flank attack to prevent broad Byzantine advance</a:t>
            </a:r>
          </a:p>
        </p:txBody>
      </p:sp>
      <p:pic>
        <p:nvPicPr>
          <p:cNvPr id="13315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48200" y="2180431"/>
            <a:ext cx="4038600" cy="336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227160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Day 4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Phase 2: </a:t>
            </a:r>
            <a:endParaRPr lang="en-US" dirty="0" smtClean="0"/>
          </a:p>
          <a:p>
            <a:r>
              <a:rPr lang="en-US" dirty="0" smtClean="0"/>
              <a:t>Khalid divided his mobile troops and attacked Byzantines on multiple fronts</a:t>
            </a:r>
          </a:p>
          <a:p>
            <a:r>
              <a:rPr lang="en-US" dirty="0" smtClean="0"/>
              <a:t>The Byzantines made serious progress elsewhere</a:t>
            </a:r>
          </a:p>
          <a:p>
            <a:r>
              <a:rPr lang="en-US" dirty="0" smtClean="0"/>
              <a:t>Muslims retreat, losing entire rearguard while reorganizing</a:t>
            </a:r>
          </a:p>
        </p:txBody>
      </p:sp>
      <p:pic>
        <p:nvPicPr>
          <p:cNvPr id="14339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48200" y="2176276"/>
            <a:ext cx="4038600" cy="33738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363603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Day 5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Nap day!</a:t>
            </a:r>
            <a:endParaRPr lang="en-US" dirty="0"/>
          </a:p>
        </p:txBody>
      </p:sp>
      <p:pic>
        <p:nvPicPr>
          <p:cNvPr id="15363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48200" y="2176276"/>
            <a:ext cx="4038600" cy="33738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971703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Phase 1 and 2: </a:t>
            </a:r>
          </a:p>
          <a:p>
            <a:r>
              <a:rPr lang="en-US" dirty="0" smtClean="0"/>
              <a:t>General Muslim attack</a:t>
            </a:r>
          </a:p>
          <a:p>
            <a:r>
              <a:rPr lang="en-US" dirty="0" smtClean="0"/>
              <a:t>Massed Muslim Calvary attached the Byzantine left, pushing it back</a:t>
            </a:r>
          </a:p>
          <a:p>
            <a:r>
              <a:rPr lang="en-US" dirty="0" smtClean="0"/>
              <a:t>Muslims continued down the line</a:t>
            </a:r>
            <a:endParaRPr lang="en-US" dirty="0"/>
          </a:p>
        </p:txBody>
      </p:sp>
      <p:pic>
        <p:nvPicPr>
          <p:cNvPr id="16387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48200" y="2176276"/>
            <a:ext cx="4038600" cy="33738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9984594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Phase </a:t>
            </a:r>
            <a:r>
              <a:rPr lang="en-US" dirty="0" smtClean="0"/>
              <a:t>3: </a:t>
            </a:r>
          </a:p>
          <a:p>
            <a:r>
              <a:rPr lang="en-US" dirty="0" smtClean="0"/>
              <a:t>Byzantines attempted to regroup their Cavalry</a:t>
            </a:r>
          </a:p>
          <a:p>
            <a:r>
              <a:rPr lang="en-US" dirty="0" smtClean="0"/>
              <a:t>It was too slow and Khalid scattered them</a:t>
            </a:r>
            <a:endParaRPr lang="en-US" dirty="0"/>
          </a:p>
        </p:txBody>
      </p:sp>
      <p:pic>
        <p:nvPicPr>
          <p:cNvPr id="17411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48200" y="2176276"/>
            <a:ext cx="4038600" cy="33738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7786618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endParaRPr lang="en-US" dirty="0"/>
          </a:p>
          <a:p>
            <a:r>
              <a:rPr lang="en-US" dirty="0"/>
              <a:t>Phase </a:t>
            </a:r>
            <a:r>
              <a:rPr lang="en-US" dirty="0" smtClean="0"/>
              <a:t>4: </a:t>
            </a:r>
          </a:p>
          <a:p>
            <a:r>
              <a:rPr lang="en-US" dirty="0" smtClean="0"/>
              <a:t>Cavalry then attacked the Muslim left center</a:t>
            </a:r>
          </a:p>
          <a:p>
            <a:r>
              <a:rPr lang="en-US" dirty="0" smtClean="0"/>
              <a:t>Broke under pressure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19460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49549" y="2177491"/>
            <a:ext cx="4035902" cy="3371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7129803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last phase</a:t>
            </a:r>
            <a:r>
              <a:rPr lang="en-US" dirty="0" smtClean="0"/>
              <a:t>:</a:t>
            </a:r>
          </a:p>
          <a:p>
            <a:r>
              <a:rPr lang="en-US" dirty="0" smtClean="0"/>
              <a:t>General </a:t>
            </a:r>
            <a:r>
              <a:rPr lang="en-US" dirty="0"/>
              <a:t>Byzantine retreat </a:t>
            </a:r>
            <a:r>
              <a:rPr lang="en-US" dirty="0" smtClean="0"/>
              <a:t>started</a:t>
            </a:r>
          </a:p>
          <a:p>
            <a:r>
              <a:rPr lang="en-US" dirty="0" smtClean="0"/>
              <a:t>Many died while fleeing as most routes covered</a:t>
            </a:r>
          </a:p>
          <a:p>
            <a:r>
              <a:rPr lang="en-US" dirty="0" smtClean="0"/>
              <a:t>50,000-120,000 Byzantines killed</a:t>
            </a:r>
          </a:p>
          <a:p>
            <a:r>
              <a:rPr lang="en-US" dirty="0" smtClean="0"/>
              <a:t>3,000 Muslims</a:t>
            </a:r>
            <a:endParaRPr lang="en-US" dirty="0"/>
          </a:p>
          <a:p>
            <a:endParaRPr lang="en-US" dirty="0"/>
          </a:p>
        </p:txBody>
      </p:sp>
      <p:pic>
        <p:nvPicPr>
          <p:cNvPr id="18436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49549" y="2177491"/>
            <a:ext cx="4035902" cy="3371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4529885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Levant Lost of Muslims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53992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Conquest of Persia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Persia and Byzantines had made an alliance</a:t>
            </a:r>
          </a:p>
          <a:p>
            <a:r>
              <a:rPr lang="en-US" dirty="0" smtClean="0"/>
              <a:t>Persians failed coordinate their attack</a:t>
            </a:r>
          </a:p>
          <a:p>
            <a:r>
              <a:rPr lang="en-US" dirty="0" smtClean="0"/>
              <a:t>Partly due to “peace efforts” by Caliph Umar</a:t>
            </a:r>
          </a:p>
          <a:p>
            <a:r>
              <a:rPr lang="en-US" dirty="0" smtClean="0"/>
              <a:t>Muslim forces defeated each in turn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1801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Rise </a:t>
            </a:r>
            <a:r>
              <a:rPr lang="en-US" smtClean="0"/>
              <a:t>of Caliphate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Muhammad died in 632</a:t>
            </a:r>
          </a:p>
          <a:p>
            <a:r>
              <a:rPr lang="en-US" dirty="0" smtClean="0"/>
              <a:t>Abu Bakr appointed Caliph</a:t>
            </a:r>
          </a:p>
          <a:p>
            <a:r>
              <a:rPr lang="en-US" dirty="0" smtClean="0"/>
              <a:t>Arab tribes revolted against him in the </a:t>
            </a:r>
            <a:r>
              <a:rPr lang="en-US" dirty="0" err="1" smtClean="0"/>
              <a:t>Ridda</a:t>
            </a:r>
            <a:r>
              <a:rPr lang="en-US" dirty="0" smtClean="0"/>
              <a:t> wars </a:t>
            </a:r>
          </a:p>
          <a:p>
            <a:r>
              <a:rPr lang="en-US" dirty="0" smtClean="0"/>
              <a:t>United after a year of fighting</a:t>
            </a:r>
          </a:p>
          <a:p>
            <a:r>
              <a:rPr lang="en-US" dirty="0" smtClean="0"/>
              <a:t>Abu </a:t>
            </a:r>
            <a:r>
              <a:rPr lang="en-US" dirty="0" err="1" smtClean="0"/>
              <a:t>Bakr</a:t>
            </a:r>
            <a:r>
              <a:rPr lang="en-US" dirty="0" smtClean="0"/>
              <a:t> decided to expand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81922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Battle of </a:t>
            </a:r>
            <a:r>
              <a:rPr lang="en-US" dirty="0" err="1" smtClean="0"/>
              <a:t>Qadisiyya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676400"/>
            <a:ext cx="8229600" cy="4525963"/>
          </a:xfrm>
        </p:spPr>
        <p:txBody>
          <a:bodyPr/>
          <a:lstStyle/>
          <a:p>
            <a:r>
              <a:rPr lang="en-US" dirty="0" smtClean="0"/>
              <a:t>Caliph Umar decided to turn on Persia</a:t>
            </a:r>
          </a:p>
          <a:p>
            <a:r>
              <a:rPr lang="en-US" dirty="0" smtClean="0"/>
              <a:t>Starting gathering armies throughout his Caliphate</a:t>
            </a:r>
          </a:p>
          <a:p>
            <a:r>
              <a:rPr lang="en-US" dirty="0" smtClean="0"/>
              <a:t>Persian troops were green recruits due to previous losses</a:t>
            </a:r>
          </a:p>
          <a:p>
            <a:pPr marL="0" indent="0">
              <a:buNone/>
            </a:pPr>
            <a:r>
              <a:rPr lang="en-US" dirty="0" smtClean="0"/>
              <a:t>Persians				Muslims</a:t>
            </a:r>
          </a:p>
          <a:p>
            <a:pPr marL="0" indent="0">
              <a:buNone/>
            </a:pPr>
            <a:r>
              <a:rPr lang="en-US" dirty="0" smtClean="0"/>
              <a:t>60,000 (33 elephants)	30,000-40,000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49884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Deployment</a:t>
            </a:r>
            <a:endParaRPr lang="en-US" dirty="0"/>
          </a:p>
        </p:txBody>
      </p:sp>
      <p:pic>
        <p:nvPicPr>
          <p:cNvPr id="1029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91262" y="1600200"/>
            <a:ext cx="6761475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9665748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Day 1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Phase 1:</a:t>
            </a:r>
          </a:p>
          <a:p>
            <a:r>
              <a:rPr lang="en-US" dirty="0" smtClean="0"/>
              <a:t>Bloody champion duels</a:t>
            </a:r>
          </a:p>
          <a:p>
            <a:r>
              <a:rPr lang="en-US" dirty="0" smtClean="0"/>
              <a:t>Persians left wing advance with arrow showers and elephants</a:t>
            </a:r>
          </a:p>
          <a:p>
            <a:r>
              <a:rPr lang="en-US" dirty="0" smtClean="0"/>
              <a:t>Muslims fall back</a:t>
            </a:r>
          </a:p>
          <a:p>
            <a:endParaRPr lang="en-US" dirty="0"/>
          </a:p>
        </p:txBody>
      </p:sp>
      <p:pic>
        <p:nvPicPr>
          <p:cNvPr id="2051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48200" y="2511512"/>
            <a:ext cx="4038600" cy="2703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3964027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Day 1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Phase 2:</a:t>
            </a:r>
          </a:p>
          <a:p>
            <a:r>
              <a:rPr lang="en-US" dirty="0" smtClean="0"/>
              <a:t>Muslim cavalry counter attacked and Persians retreat</a:t>
            </a:r>
          </a:p>
          <a:p>
            <a:endParaRPr lang="en-US" dirty="0"/>
          </a:p>
        </p:txBody>
      </p:sp>
      <p:pic>
        <p:nvPicPr>
          <p:cNvPr id="3075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48200" y="2511512"/>
            <a:ext cx="4038600" cy="2703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8814588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Day 1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Phase 3:</a:t>
            </a:r>
          </a:p>
          <a:p>
            <a:r>
              <a:rPr lang="en-US" dirty="0" smtClean="0"/>
              <a:t>Persians attack Muslim left</a:t>
            </a:r>
          </a:p>
          <a:p>
            <a:r>
              <a:rPr lang="en-US" dirty="0" smtClean="0"/>
              <a:t>Volleyed with arrows and charge led by elephants</a:t>
            </a:r>
          </a:p>
          <a:p>
            <a:r>
              <a:rPr lang="en-US" dirty="0" smtClean="0"/>
              <a:t>Muslims fall back</a:t>
            </a:r>
            <a:endParaRPr lang="en-US" dirty="0"/>
          </a:p>
        </p:txBody>
      </p:sp>
      <p:pic>
        <p:nvPicPr>
          <p:cNvPr id="4099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48200" y="2511512"/>
            <a:ext cx="4038600" cy="2703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8814588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Day 1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Phase 4:</a:t>
            </a:r>
          </a:p>
          <a:p>
            <a:r>
              <a:rPr lang="en-US" dirty="0" smtClean="0"/>
              <a:t>Muslims route elephants in counter attack </a:t>
            </a:r>
          </a:p>
          <a:p>
            <a:r>
              <a:rPr lang="en-US" dirty="0" smtClean="0"/>
              <a:t>Two prong counter attack</a:t>
            </a:r>
          </a:p>
          <a:p>
            <a:endParaRPr lang="en-US" dirty="0"/>
          </a:p>
        </p:txBody>
      </p:sp>
      <p:pic>
        <p:nvPicPr>
          <p:cNvPr id="5123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48200" y="2511512"/>
            <a:ext cx="4038600" cy="2703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8814588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Day 1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Phase 5:</a:t>
            </a:r>
          </a:p>
          <a:p>
            <a:r>
              <a:rPr lang="en-US" dirty="0"/>
              <a:t>Muslims general attack on the Persian </a:t>
            </a:r>
            <a:r>
              <a:rPr lang="en-US" dirty="0" smtClean="0"/>
              <a:t>front</a:t>
            </a:r>
          </a:p>
          <a:p>
            <a:r>
              <a:rPr lang="en-US" dirty="0" smtClean="0"/>
              <a:t>Fighting ended at dusk with heavy losses on both sides</a:t>
            </a:r>
          </a:p>
          <a:p>
            <a:endParaRPr lang="en-US" dirty="0"/>
          </a:p>
        </p:txBody>
      </p:sp>
      <p:pic>
        <p:nvPicPr>
          <p:cNvPr id="6147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48200" y="2511512"/>
            <a:ext cx="4038600" cy="2703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8814588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Day 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Starts with champion fights</a:t>
            </a:r>
          </a:p>
          <a:p>
            <a:r>
              <a:rPr lang="en-US" dirty="0" smtClean="0"/>
              <a:t>Syrian reinforcement arrived for Muslims</a:t>
            </a:r>
          </a:p>
          <a:p>
            <a:r>
              <a:rPr lang="en-US" dirty="0" smtClean="0"/>
              <a:t>Muslim ordered general attack to exploit missing elephants</a:t>
            </a:r>
          </a:p>
          <a:p>
            <a:r>
              <a:rPr lang="en-US" dirty="0" smtClean="0"/>
              <a:t>No progress</a:t>
            </a:r>
          </a:p>
        </p:txBody>
      </p:sp>
      <p:pic>
        <p:nvPicPr>
          <p:cNvPr id="7171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48200" y="2511512"/>
            <a:ext cx="4038600" cy="2703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7269414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Day Three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Phase 1:</a:t>
            </a:r>
          </a:p>
          <a:p>
            <a:r>
              <a:rPr lang="en-US" dirty="0" smtClean="0"/>
              <a:t>Started with volleys of arrows</a:t>
            </a:r>
          </a:p>
          <a:p>
            <a:r>
              <a:rPr lang="en-US" dirty="0" smtClean="0"/>
              <a:t>Elephants back, led the charge</a:t>
            </a:r>
          </a:p>
          <a:p>
            <a:r>
              <a:rPr lang="en-US" dirty="0" smtClean="0"/>
              <a:t>Muslims began to fall back</a:t>
            </a:r>
            <a:endParaRPr lang="en-US" dirty="0"/>
          </a:p>
        </p:txBody>
      </p:sp>
      <p:pic>
        <p:nvPicPr>
          <p:cNvPr id="8195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48200" y="2511512"/>
            <a:ext cx="4038600" cy="2703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3641347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Day Three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Phase 2:</a:t>
            </a:r>
          </a:p>
          <a:p>
            <a:r>
              <a:rPr lang="en-US" dirty="0" smtClean="0"/>
              <a:t>Muslims mutilate the elephants, causing havoc in Persian lines</a:t>
            </a:r>
          </a:p>
          <a:p>
            <a:r>
              <a:rPr lang="en-US" dirty="0" smtClean="0"/>
              <a:t>Muslims issued a general attack to no avail</a:t>
            </a:r>
          </a:p>
          <a:p>
            <a:r>
              <a:rPr lang="en-US" dirty="0" smtClean="0"/>
              <a:t>Bloodiest day of fighting, went thru the night</a:t>
            </a:r>
            <a:endParaRPr lang="en-US" dirty="0"/>
          </a:p>
        </p:txBody>
      </p:sp>
      <p:pic>
        <p:nvPicPr>
          <p:cNvPr id="9219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48200" y="2511512"/>
            <a:ext cx="4038600" cy="2703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438811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expand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 smtClean="0"/>
              <a:t>Along </a:t>
            </a:r>
            <a:r>
              <a:rPr lang="en-US" dirty="0"/>
              <a:t>the borders between Arabia and these two great empires were numerous Arab tribes leading a nomadic life and forming a buffer-like state between the Persians and Romans. Abu </a:t>
            </a:r>
            <a:r>
              <a:rPr lang="en-US" dirty="0" err="1"/>
              <a:t>Bakr</a:t>
            </a:r>
            <a:r>
              <a:rPr lang="en-US" dirty="0"/>
              <a:t> hoped that these tribes might accept Islam and help their brethren in spreading it. </a:t>
            </a:r>
            <a:endParaRPr lang="en-US" dirty="0" smtClean="0"/>
          </a:p>
          <a:p>
            <a:r>
              <a:rPr lang="en-US" dirty="0" smtClean="0"/>
              <a:t>The </a:t>
            </a:r>
            <a:r>
              <a:rPr lang="en-US" dirty="0"/>
              <a:t>Persian and Roman populations suffered with very high taxation laws; Abu </a:t>
            </a:r>
            <a:r>
              <a:rPr lang="en-US" dirty="0" err="1"/>
              <a:t>Bakr</a:t>
            </a:r>
            <a:r>
              <a:rPr lang="en-US" dirty="0"/>
              <a:t> believed that they might be persuaded to help the Muslims, who agreed to release them from the excessive tributes</a:t>
            </a:r>
            <a:r>
              <a:rPr lang="en-US" dirty="0" smtClean="0"/>
              <a:t>.</a:t>
            </a:r>
          </a:p>
          <a:p>
            <a:r>
              <a:rPr lang="en-US" dirty="0" smtClean="0"/>
              <a:t>Two </a:t>
            </a:r>
            <a:r>
              <a:rPr lang="en-US" dirty="0"/>
              <a:t>gigantic empires surrounded Arabia, and it was unsafe to remain passive with these two powers on its borders. Abu </a:t>
            </a:r>
            <a:r>
              <a:rPr lang="en-US" dirty="0" err="1"/>
              <a:t>Bakr</a:t>
            </a:r>
            <a:r>
              <a:rPr lang="en-US" dirty="0"/>
              <a:t> hoped that by attacking Iraq and Syria he might remove the danger from the borders of the Islamic State.</a:t>
            </a:r>
          </a:p>
        </p:txBody>
      </p:sp>
    </p:spTree>
    <p:extLst>
      <p:ext uri="{BB962C8B-B14F-4D97-AF65-F5344CB8AC3E}">
        <p14:creationId xmlns:p14="http://schemas.microsoft.com/office/powerpoint/2010/main" val="341632645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Day Four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Phase 1:</a:t>
            </a:r>
          </a:p>
          <a:p>
            <a:r>
              <a:rPr lang="en-US" dirty="0" smtClean="0"/>
              <a:t>Muslims attacked the Persian right</a:t>
            </a:r>
          </a:p>
          <a:p>
            <a:r>
              <a:rPr lang="en-US" dirty="0" smtClean="0"/>
              <a:t>Special forces penetrated lines to kill the Persian general during a sandstorm</a:t>
            </a:r>
            <a:endParaRPr lang="en-US" dirty="0"/>
          </a:p>
        </p:txBody>
      </p:sp>
      <p:pic>
        <p:nvPicPr>
          <p:cNvPr id="10243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48200" y="2511512"/>
            <a:ext cx="4038600" cy="2703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7212133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Mystery Death of </a:t>
            </a:r>
            <a:r>
              <a:rPr lang="en-US" dirty="0" err="1" smtClean="0"/>
              <a:t>Rostam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Rostam</a:t>
            </a:r>
            <a:r>
              <a:rPr lang="en-US" dirty="0" smtClean="0"/>
              <a:t> found with 600 wounds</a:t>
            </a:r>
          </a:p>
          <a:p>
            <a:r>
              <a:rPr lang="en-US" dirty="0" smtClean="0"/>
              <a:t>Crushed by a camel load of weapons and beheaded</a:t>
            </a:r>
          </a:p>
          <a:p>
            <a:r>
              <a:rPr lang="en-US" dirty="0" smtClean="0"/>
              <a:t>Found dead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849859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Day Four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Phase 2:</a:t>
            </a:r>
          </a:p>
          <a:p>
            <a:r>
              <a:rPr lang="en-US" dirty="0" smtClean="0"/>
              <a:t>Persians unaware of their commanders death</a:t>
            </a:r>
          </a:p>
          <a:p>
            <a:r>
              <a:rPr lang="en-US" dirty="0" smtClean="0"/>
              <a:t>Successfully push back Muslim advance</a:t>
            </a:r>
          </a:p>
          <a:p>
            <a:r>
              <a:rPr lang="en-US" dirty="0" smtClean="0"/>
              <a:t>Upon learning of his death, demoralized</a:t>
            </a:r>
            <a:endParaRPr lang="en-US" dirty="0"/>
          </a:p>
        </p:txBody>
      </p:sp>
      <p:pic>
        <p:nvPicPr>
          <p:cNvPr id="11267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48200" y="2511512"/>
            <a:ext cx="4038600" cy="2703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7634074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Retreat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22,000 Persians killed</a:t>
            </a:r>
          </a:p>
          <a:p>
            <a:r>
              <a:rPr lang="en-US" dirty="0" smtClean="0"/>
              <a:t>8,500 Muslims killed</a:t>
            </a:r>
            <a:endParaRPr lang="en-US" dirty="0"/>
          </a:p>
        </p:txBody>
      </p:sp>
      <p:pic>
        <p:nvPicPr>
          <p:cNvPr id="12292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48200" y="2513936"/>
            <a:ext cx="4038600" cy="2698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8187199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Finishing the </a:t>
            </a:r>
            <a:r>
              <a:rPr lang="en-US" dirty="0" err="1" smtClean="0"/>
              <a:t>Sassanids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Siege of Ctesiphon</a:t>
            </a:r>
          </a:p>
          <a:p>
            <a:r>
              <a:rPr lang="en-US" dirty="0" smtClean="0"/>
              <a:t>Battle of </a:t>
            </a:r>
            <a:r>
              <a:rPr lang="en-US" dirty="0" err="1" smtClean="0"/>
              <a:t>Nahāvand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09823324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Muslim Conquest of Egypt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31027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Crossing into Egypt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Sent only 4,000 men</a:t>
            </a:r>
          </a:p>
          <a:p>
            <a:r>
              <a:rPr lang="en-US" dirty="0" smtClean="0"/>
              <a:t>Tried to bring them back but the commander “refused”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930267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Initial Sieges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Muslim forces laid siege to multiple fortified cities</a:t>
            </a:r>
          </a:p>
          <a:p>
            <a:r>
              <a:rPr lang="en-US" dirty="0" smtClean="0"/>
              <a:t>The Most important being Babylon</a:t>
            </a:r>
          </a:p>
          <a:p>
            <a:r>
              <a:rPr lang="en-US" dirty="0" smtClean="0"/>
              <a:t>Babylon remained unreached and the reinforced Muslims marched on Heliopolis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38237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Battle of Heliopolis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20,000 Romans Vs. 15,000 Arabs</a:t>
            </a:r>
          </a:p>
          <a:p>
            <a:r>
              <a:rPr lang="en-US" dirty="0" smtClean="0"/>
              <a:t>Muslims split there army into three</a:t>
            </a:r>
          </a:p>
          <a:p>
            <a:r>
              <a:rPr lang="en-US" dirty="0" smtClean="0"/>
              <a:t>One part ambushed the Byzantine rear while the other waited for fleeing solders</a:t>
            </a:r>
          </a:p>
          <a:p>
            <a:r>
              <a:rPr lang="en-US" dirty="0" smtClean="0"/>
              <a:t>Entire Byzantine force destroyed</a:t>
            </a:r>
          </a:p>
          <a:p>
            <a:r>
              <a:rPr lang="en-US" dirty="0" smtClean="0"/>
              <a:t>Coptic Christians betrayed Romans afterwards for lower taxes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364890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March to Alexandria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Next target for Muslims</a:t>
            </a:r>
          </a:p>
          <a:p>
            <a:r>
              <a:rPr lang="en-US" dirty="0" smtClean="0"/>
              <a:t>Byzantines successfully launched stalling forces along the way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14116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Conquest of Iraq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 smtClean="0"/>
              <a:t>Began as a series of lucrative raid</a:t>
            </a:r>
          </a:p>
          <a:p>
            <a:r>
              <a:rPr lang="en-US" dirty="0" smtClean="0"/>
              <a:t>Volunteer army of 18,000 led by Khalid </a:t>
            </a:r>
            <a:r>
              <a:rPr lang="en-US" dirty="0" err="1"/>
              <a:t>ibn</a:t>
            </a:r>
            <a:r>
              <a:rPr lang="en-US" dirty="0"/>
              <a:t> al-</a:t>
            </a:r>
            <a:r>
              <a:rPr lang="en-US" dirty="0" err="1"/>
              <a:t>Walid</a:t>
            </a:r>
            <a:r>
              <a:rPr lang="en-US" dirty="0"/>
              <a:t>. </a:t>
            </a:r>
            <a:endParaRPr lang="en-US" dirty="0" smtClean="0"/>
          </a:p>
          <a:p>
            <a:r>
              <a:rPr lang="en-US" dirty="0" smtClean="0"/>
              <a:t>Used countermarches to tire out immobile Persian troops at the Battle of Chains</a:t>
            </a:r>
          </a:p>
          <a:p>
            <a:pPr lvl="1"/>
            <a:r>
              <a:rPr lang="en-US" dirty="0" smtClean="0"/>
              <a:t>Named so because the Persians chained themselves together</a:t>
            </a:r>
          </a:p>
          <a:p>
            <a:r>
              <a:rPr lang="en-US" dirty="0" smtClean="0"/>
              <a:t>At the Battle of the River, Khalid won after successfully killing all Persian generals in champion fights</a:t>
            </a:r>
          </a:p>
        </p:txBody>
      </p:sp>
      <p:pic>
        <p:nvPicPr>
          <p:cNvPr id="2051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48200" y="2375713"/>
            <a:ext cx="4038600" cy="2974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6603074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Siege of Alexandria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Byzantines made their last stand</a:t>
            </a:r>
          </a:p>
          <a:p>
            <a:r>
              <a:rPr lang="en-US" dirty="0" smtClean="0"/>
              <a:t>The siege lasted 7 months</a:t>
            </a:r>
          </a:p>
          <a:p>
            <a:r>
              <a:rPr lang="en-US" dirty="0" smtClean="0"/>
              <a:t>This marked the end of Byzantine control </a:t>
            </a:r>
          </a:p>
          <a:p>
            <a:r>
              <a:rPr lang="en-US" dirty="0" smtClean="0"/>
              <a:t>This was a huge blow Rome's food and taxes primarily came form Egypt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667017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Egypt</a:t>
            </a:r>
            <a:endParaRPr lang="en-US"/>
          </a:p>
        </p:txBody>
      </p:sp>
      <p:pic>
        <p:nvPicPr>
          <p:cNvPr id="1331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3097" y="1600200"/>
            <a:ext cx="6357805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7464128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First Invasion of North Africa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Turned back for tribute</a:t>
            </a:r>
          </a:p>
          <a:p>
            <a:r>
              <a:rPr lang="en-US" dirty="0" smtClean="0"/>
              <a:t>Series of Civil Wars and assassinations  halted expansion until rise of </a:t>
            </a:r>
            <a:r>
              <a:rPr lang="en-US" dirty="0" err="1" smtClean="0"/>
              <a:t>Umayyads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329215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Umayyads</a:t>
            </a:r>
            <a:r>
              <a:rPr lang="en-US" dirty="0" smtClean="0"/>
              <a:t> expansion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Conquered Part of Anatolia</a:t>
            </a:r>
          </a:p>
          <a:p>
            <a:r>
              <a:rPr lang="en-US" dirty="0" smtClean="0"/>
              <a:t>Conquered part of Modern Day Afghanistan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546361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Second Invasion of North Africa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Successful conquest the took most of North Africa</a:t>
            </a:r>
          </a:p>
          <a:p>
            <a:r>
              <a:rPr lang="en-US" dirty="0" smtClean="0"/>
              <a:t>Arab forces however ambushed and destroyed by Berber/Byzantine</a:t>
            </a:r>
          </a:p>
          <a:p>
            <a:r>
              <a:rPr lang="en-US" dirty="0" smtClean="0"/>
              <a:t>A relieving force avenged the Arabs but was then pushed back by Byzantine forces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857102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Third Invasion of North Africa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Successful conquest of North Africa and expulsion of Byzantine Forces</a:t>
            </a:r>
          </a:p>
          <a:p>
            <a:r>
              <a:rPr lang="en-US" dirty="0" smtClean="0"/>
              <a:t>Berbers (think Hannibal's cavalry) converted on mass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897582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Expansion Slowed 733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50150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First, Some Recap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13875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File:ConstantineEmpire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003"/>
          <a:stretch/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86200" y="381000"/>
            <a:ext cx="5257800" cy="1143000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latin typeface="Roman SD" panose="02000400000000000000" pitchFamily="2" charset="0"/>
              </a:rPr>
              <a:t>Roman Empire</a:t>
            </a:r>
            <a:endParaRPr lang="en-US" sz="3600" b="1" dirty="0">
              <a:latin typeface="Roman SD" panose="02000400000000000000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19600" y="1371601"/>
            <a:ext cx="2057400" cy="838199"/>
          </a:xfrm>
        </p:spPr>
        <p:txBody>
          <a:bodyPr>
            <a:normAutofit fontScale="70000" lnSpcReduction="20000"/>
          </a:bodyPr>
          <a:lstStyle/>
          <a:p>
            <a:pPr marL="0" indent="0" algn="ctr">
              <a:buNone/>
            </a:pPr>
            <a:r>
              <a:rPr lang="en-US" sz="3400" dirty="0" smtClean="0"/>
              <a:t>At the Death </a:t>
            </a:r>
            <a:r>
              <a:rPr lang="en-US" sz="3100" dirty="0" smtClean="0"/>
              <a:t>of Constantine</a:t>
            </a:r>
            <a:endParaRPr lang="en-US" sz="3100" dirty="0"/>
          </a:p>
        </p:txBody>
      </p:sp>
      <p:sp>
        <p:nvSpPr>
          <p:cNvPr id="4" name="Rectangle 3"/>
          <p:cNvSpPr/>
          <p:nvPr/>
        </p:nvSpPr>
        <p:spPr>
          <a:xfrm>
            <a:off x="5257800" y="6412468"/>
            <a:ext cx="24208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Map Credit:  </a:t>
            </a:r>
            <a:r>
              <a:rPr lang="en-US" dirty="0" smtClean="0">
                <a:hlinkClick r:id="rId3" tooltip="User:Tataryn77"/>
              </a:rPr>
              <a:t>Tataryn77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9731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Genseric sacking Rome 45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3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 flipV="1">
            <a:off x="0" y="0"/>
            <a:ext cx="9144000" cy="3810000"/>
          </a:xfrm>
          <a:prstGeom prst="rect">
            <a:avLst/>
          </a:prstGeom>
          <a:gradFill flip="none" rotWithShape="1">
            <a:gsLst>
              <a:gs pos="13000">
                <a:schemeClr val="tx1">
                  <a:alpha val="40000"/>
                </a:schemeClr>
              </a:gs>
              <a:gs pos="8300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04800"/>
            <a:ext cx="9144000" cy="1600200"/>
          </a:xfrm>
        </p:spPr>
        <p:txBody>
          <a:bodyPr>
            <a:noAutofit/>
          </a:bodyPr>
          <a:lstStyle/>
          <a:p>
            <a:r>
              <a:rPr lang="en-US" sz="7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Barbarian Invasions</a:t>
            </a:r>
            <a:endParaRPr lang="en-US" sz="7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524000"/>
            <a:ext cx="2514600" cy="6096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r>
              <a:rPr lang="en-US" sz="4000" b="1" baseline="30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</a:t>
            </a:r>
            <a:r>
              <a:rPr 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century</a:t>
            </a:r>
            <a:endParaRPr 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6200" y="6412468"/>
            <a:ext cx="583845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Russian artist’s rendering of the Sack of Rome in 455 by the Vandals</a:t>
            </a:r>
            <a:endParaRPr lang="en-US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07750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Battle of </a:t>
            </a:r>
            <a:r>
              <a:rPr lang="en-US" dirty="0" err="1" smtClean="0"/>
              <a:t>Walaja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Khalid outnumbers 30,000 to 15,000</a:t>
            </a:r>
          </a:p>
          <a:p>
            <a:r>
              <a:rPr lang="en-US" dirty="0" smtClean="0"/>
              <a:t>Sent his cavalry to the rear of Persian position</a:t>
            </a:r>
          </a:p>
          <a:p>
            <a:r>
              <a:rPr lang="en-US" dirty="0" smtClean="0"/>
              <a:t>Khalid attacked</a:t>
            </a:r>
            <a:endParaRPr lang="en-US" dirty="0"/>
          </a:p>
        </p:txBody>
      </p:sp>
      <p:pic>
        <p:nvPicPr>
          <p:cNvPr id="3075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49488" y="2333566"/>
            <a:ext cx="4036024" cy="30592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9798807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s://upload.wikimedia.org/wikipedia/commons/0/02/MajorianEmpire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41" b="30899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2796704" cy="1981200"/>
          </a:xfr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>
            <a:normAutofit fontScale="90000"/>
          </a:bodyPr>
          <a:lstStyle/>
          <a:p>
            <a:r>
              <a:rPr lang="en-US" sz="6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man SD" panose="02000400000000000000" pitchFamily="2" charset="0"/>
              </a:rPr>
              <a:t>ROME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man SD" panose="02000400000000000000" pitchFamily="2" charset="0"/>
              </a:rPr>
              <a:t/>
            </a:r>
            <a:b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man SD" panose="02000400000000000000" pitchFamily="2" charset="0"/>
              </a:rPr>
            </a:br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man SD" panose="02000400000000000000" pitchFamily="2" charset="0"/>
              </a:rPr>
              <a:t>on the </a:t>
            </a:r>
            <a:b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man SD" panose="02000400000000000000" pitchFamily="2" charset="0"/>
              </a:rPr>
            </a:br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man SD" panose="02000400000000000000" pitchFamily="2" charset="0"/>
              </a:rPr>
              <a:t>Ropes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man SD" panose="02000400000000000000" pitchFamily="2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432544" y="6474022"/>
            <a:ext cx="1635256" cy="30777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1400" dirty="0" smtClean="0"/>
              <a:t>Map Credit: </a:t>
            </a:r>
            <a:r>
              <a:rPr lang="en-US" sz="1400" dirty="0" smtClean="0">
                <a:hlinkClick r:id="rId3" tooltip="User:Tataryn"/>
              </a:rPr>
              <a:t>Tataryn</a:t>
            </a:r>
            <a:endParaRPr lang="en-US" sz="1400" dirty="0"/>
          </a:p>
        </p:txBody>
      </p:sp>
      <p:pic>
        <p:nvPicPr>
          <p:cNvPr id="9220" name="Picture 4" descr="https://upload.wikimedia.org/wikipedia/commons/0/02/MajorianEmpire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9" t="69314" r="57694" b="2004"/>
          <a:stretch/>
        </p:blipFill>
        <p:spPr bwMode="auto">
          <a:xfrm>
            <a:off x="152400" y="4498777"/>
            <a:ext cx="2796703" cy="2283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5865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s://upload.wikimedia.org/wikipedia/commons/0/02/MajorianEmpire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41" b="30899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7432544" y="6474022"/>
            <a:ext cx="1635256" cy="30777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1400" dirty="0" smtClean="0"/>
              <a:t>Map Credit: </a:t>
            </a:r>
            <a:r>
              <a:rPr lang="en-US" sz="1400" dirty="0" smtClean="0">
                <a:hlinkClick r:id="rId3" tooltip="User:Tataryn"/>
              </a:rPr>
              <a:t>Tataryn</a:t>
            </a:r>
            <a:endParaRPr lang="en-US" sz="1400" dirty="0"/>
          </a:p>
        </p:txBody>
      </p:sp>
      <p:pic>
        <p:nvPicPr>
          <p:cNvPr id="9220" name="Picture 4" descr="https://upload.wikimedia.org/wikipedia/commons/0/02/MajorianEmpire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9" t="69314" r="57694" b="2004"/>
          <a:stretch/>
        </p:blipFill>
        <p:spPr bwMode="auto">
          <a:xfrm>
            <a:off x="152400" y="4498777"/>
            <a:ext cx="2796703" cy="2283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648200" y="457200"/>
            <a:ext cx="2057400" cy="646331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FRANKS</a:t>
            </a:r>
            <a:endParaRPr lang="en-US" sz="3600" dirty="0"/>
          </a:p>
        </p:txBody>
      </p:sp>
      <p:sp>
        <p:nvSpPr>
          <p:cNvPr id="8" name="TextBox 7"/>
          <p:cNvSpPr txBox="1"/>
          <p:nvPr/>
        </p:nvSpPr>
        <p:spPr>
          <a:xfrm>
            <a:off x="5943600" y="2362200"/>
            <a:ext cx="2895600" cy="52322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OSTROGOTHS</a:t>
            </a:r>
            <a:endParaRPr lang="en-US" sz="2800" dirty="0"/>
          </a:p>
        </p:txBody>
      </p:sp>
      <p:sp>
        <p:nvSpPr>
          <p:cNvPr id="9" name="TextBox 8"/>
          <p:cNvSpPr txBox="1"/>
          <p:nvPr/>
        </p:nvSpPr>
        <p:spPr>
          <a:xfrm>
            <a:off x="1371600" y="2782669"/>
            <a:ext cx="2438399" cy="52322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VISIGOTHS</a:t>
            </a:r>
            <a:endParaRPr lang="en-US" sz="2800" dirty="0"/>
          </a:p>
        </p:txBody>
      </p:sp>
      <p:sp>
        <p:nvSpPr>
          <p:cNvPr id="10" name="TextBox 9"/>
          <p:cNvSpPr txBox="1"/>
          <p:nvPr/>
        </p:nvSpPr>
        <p:spPr>
          <a:xfrm>
            <a:off x="3733800" y="5715000"/>
            <a:ext cx="2152651" cy="52322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VANDALS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035748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Who where the Visigoths?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Germanic Peoples</a:t>
            </a:r>
          </a:p>
          <a:p>
            <a:r>
              <a:rPr lang="en-US" dirty="0" smtClean="0"/>
              <a:t>Came to Rome looking for shelter</a:t>
            </a:r>
          </a:p>
          <a:p>
            <a:r>
              <a:rPr lang="en-US" dirty="0" smtClean="0"/>
              <a:t>Rebelled under Alaric (the movie we watched)</a:t>
            </a:r>
          </a:p>
          <a:p>
            <a:r>
              <a:rPr lang="en-US" dirty="0" smtClean="0"/>
              <a:t>Established a new Kingdom in Spain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387587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Precursor to Invasion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Spain mainly Romans</a:t>
            </a:r>
          </a:p>
          <a:p>
            <a:r>
              <a:rPr lang="en-US" dirty="0" smtClean="0"/>
              <a:t>Civil War for the throne</a:t>
            </a:r>
          </a:p>
          <a:p>
            <a:r>
              <a:rPr lang="en-US" dirty="0" smtClean="0"/>
              <a:t>Long standing relations with North Africa</a:t>
            </a:r>
          </a:p>
          <a:p>
            <a:pPr lvl="1"/>
            <a:r>
              <a:rPr lang="en-US" dirty="0" smtClean="0"/>
              <a:t>Raiding and Trading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997721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Why did Islamic forces invade?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sent to aid one side in a civil war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force sent to test the military strength of the Visigoths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first wave of an invasion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large raiding expedition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519041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Islamic Victory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Mainly Berber forces win</a:t>
            </a:r>
          </a:p>
          <a:p>
            <a:r>
              <a:rPr lang="en-US" dirty="0" smtClean="0"/>
              <a:t>Visigoth Rule collapsed</a:t>
            </a:r>
          </a:p>
          <a:p>
            <a:r>
              <a:rPr lang="en-US" dirty="0" smtClean="0"/>
              <a:t>Islamic Forces fill the power vacuum</a:t>
            </a:r>
          </a:p>
          <a:p>
            <a:r>
              <a:rPr lang="en-US" dirty="0" smtClean="0"/>
              <a:t>People of Hispania happy with change</a:t>
            </a:r>
            <a:endParaRPr lang="en-US" dirty="0"/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209" y="1600200"/>
            <a:ext cx="3326582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1918995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http://www.lib.utexas.edu/maps/historical/shepherd_1911/shepherd-c-054-05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66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b="5220"/>
          <a:stretch/>
        </p:blipFill>
        <p:spPr bwMode="auto">
          <a:xfrm>
            <a:off x="0" y="-102405"/>
            <a:ext cx="9144000" cy="6917163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609600"/>
            <a:ext cx="6096000" cy="1143000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sz="4800" dirty="0" smtClean="0">
                <a:latin typeface="+mj-lt"/>
              </a:rPr>
              <a:t>Medieval Empires</a:t>
            </a:r>
            <a:endParaRPr lang="en-US" sz="4800" dirty="0"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47800" y="2438400"/>
            <a:ext cx="2286000" cy="83099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800" b="1" dirty="0" smtClean="0"/>
              <a:t>Franks</a:t>
            </a:r>
            <a:endParaRPr lang="en-US" sz="48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5257800" y="3345597"/>
            <a:ext cx="3200400" cy="1138773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400" b="1" dirty="0" smtClean="0"/>
              <a:t>Byzantines</a:t>
            </a:r>
            <a:r>
              <a:rPr lang="en-US" sz="4400" dirty="0" smtClean="0"/>
              <a:t> </a:t>
            </a:r>
            <a:r>
              <a:rPr lang="en-US" sz="2400" dirty="0" smtClean="0"/>
              <a:t>(E. Roman Empire)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2971800" y="5562600"/>
            <a:ext cx="5124450" cy="76944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400" b="1" dirty="0" smtClean="0"/>
              <a:t>Islamic Caliphate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890924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http://www.lib.utexas.edu/maps/historical/shepherd_1911/shepherd-c-054-05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66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1330" t="2060" b="5220"/>
          <a:stretch/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609600"/>
            <a:ext cx="5638800" cy="1143000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n-US" dirty="0" smtClean="0">
                <a:latin typeface="+mj-lt"/>
              </a:rPr>
              <a:t>Medieval Empires</a:t>
            </a:r>
            <a:endParaRPr lang="en-US" dirty="0"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47801" y="2362200"/>
            <a:ext cx="2666999" cy="83099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800" b="1" dirty="0" smtClean="0"/>
              <a:t>Franks</a:t>
            </a:r>
            <a:endParaRPr lang="en-US" sz="48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5257800" y="3052227"/>
            <a:ext cx="3276600" cy="1138773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400" b="1" dirty="0" smtClean="0"/>
              <a:t>Byzantines</a:t>
            </a:r>
            <a:r>
              <a:rPr lang="en-US" sz="4400" dirty="0" smtClean="0"/>
              <a:t> </a:t>
            </a:r>
            <a:r>
              <a:rPr lang="en-US" sz="2400" dirty="0" smtClean="0"/>
              <a:t>(E. Roman Empire)</a:t>
            </a:r>
            <a:endParaRPr lang="en-US" sz="2400" dirty="0"/>
          </a:p>
        </p:txBody>
      </p:sp>
      <p:sp>
        <p:nvSpPr>
          <p:cNvPr id="11" name="Explosion 1 10"/>
          <p:cNvSpPr/>
          <p:nvPr/>
        </p:nvSpPr>
        <p:spPr>
          <a:xfrm>
            <a:off x="2378402" y="3276600"/>
            <a:ext cx="745798" cy="676204"/>
          </a:xfrm>
          <a:prstGeom prst="irregularSeal1">
            <a:avLst/>
          </a:prstGeom>
          <a:gradFill>
            <a:gsLst>
              <a:gs pos="0">
                <a:schemeClr val="accent2">
                  <a:lumMod val="50000"/>
                  <a:lumOff val="50000"/>
                </a:schemeClr>
              </a:gs>
              <a:gs pos="100000">
                <a:schemeClr val="accent3">
                  <a:lumMod val="20000"/>
                  <a:lumOff val="80000"/>
                </a:schemeClr>
              </a:gs>
            </a:gsLst>
            <a:lin ang="2700000" scaled="1"/>
          </a:gra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1485460" y="3581400"/>
            <a:ext cx="1943540" cy="1981200"/>
          </a:xfrm>
          <a:custGeom>
            <a:avLst/>
            <a:gdLst>
              <a:gd name="connsiteX0" fmla="*/ 1633485 w 1633485"/>
              <a:gd name="connsiteY0" fmla="*/ 1560786 h 1560786"/>
              <a:gd name="connsiteX1" fmla="*/ 9637 w 1633485"/>
              <a:gd name="connsiteY1" fmla="*/ 1024758 h 1560786"/>
              <a:gd name="connsiteX2" fmla="*/ 1081692 w 1633485"/>
              <a:gd name="connsiteY2" fmla="*/ 0 h 1560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33485" h="1560786">
                <a:moveTo>
                  <a:pt x="1633485" y="1560786"/>
                </a:moveTo>
                <a:cubicBezTo>
                  <a:pt x="867543" y="1422837"/>
                  <a:pt x="101602" y="1284889"/>
                  <a:pt x="9637" y="1024758"/>
                </a:cubicBezTo>
                <a:cubicBezTo>
                  <a:pt x="-82328" y="764627"/>
                  <a:pt x="499682" y="382313"/>
                  <a:pt x="1081692" y="0"/>
                </a:cubicBezTo>
              </a:path>
            </a:pathLst>
          </a:custGeom>
          <a:noFill/>
          <a:ln w="76200">
            <a:gradFill>
              <a:gsLst>
                <a:gs pos="0">
                  <a:schemeClr val="accent2">
                    <a:lumMod val="75000"/>
                    <a:lumOff val="25000"/>
                  </a:schemeClr>
                </a:gs>
                <a:gs pos="100000">
                  <a:schemeClr val="accent2"/>
                </a:gs>
              </a:gsLst>
              <a:lin ang="5400000" scaled="0"/>
            </a:gradFill>
            <a:tailEnd type="stealth"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486150" y="5181600"/>
            <a:ext cx="4610100" cy="144655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400" b="1" dirty="0" smtClean="0"/>
              <a:t>Islamic Caliphate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389938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2202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799" y="381000"/>
            <a:ext cx="8521923" cy="1143000"/>
          </a:xfrm>
        </p:spPr>
        <p:txBody>
          <a:bodyPr>
            <a:noAutofit/>
          </a:bodyPr>
          <a:lstStyle/>
          <a:p>
            <a:pPr algn="l"/>
            <a:r>
              <a:rPr lang="en-US" sz="5100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Charles “The Hammer” Martel</a:t>
            </a:r>
            <a:endParaRPr lang="en-US" sz="5100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05000"/>
            <a:ext cx="3048000" cy="425182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5400" i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Battle of Tours </a:t>
            </a:r>
            <a:br>
              <a:rPr lang="en-US" sz="5400" i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i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(732)</a:t>
            </a:r>
          </a:p>
          <a:p>
            <a:pPr marL="0" indent="0" algn="ctr">
              <a:buNone/>
            </a:pPr>
            <a:endParaRPr lang="en-US" i="1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Picture 2" descr="https://upload.wikimedia.org/wikipedia/commons/e/e7/Steuben_-_Bataille_de_Poitiers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1531" y="1981200"/>
            <a:ext cx="4985192" cy="4100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8586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Civil Wars between 650-750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657-661 Shi’a Sunni Split, Umayyad Caliphate</a:t>
            </a:r>
          </a:p>
          <a:p>
            <a:r>
              <a:rPr lang="en-US" dirty="0" smtClean="0"/>
              <a:t>680-684 Syria Primacy, Professional Army, New Conquest, Battle of Ra’s al-</a:t>
            </a:r>
            <a:r>
              <a:rPr lang="en-US" dirty="0" err="1" smtClean="0"/>
              <a:t>Ryn</a:t>
            </a:r>
            <a:r>
              <a:rPr lang="en-US" dirty="0" smtClean="0"/>
              <a:t> 685 </a:t>
            </a:r>
            <a:r>
              <a:rPr lang="en-US" dirty="0" err="1" smtClean="0"/>
              <a:t>pg</a:t>
            </a:r>
            <a:r>
              <a:rPr lang="en-US" dirty="0" smtClean="0"/>
              <a:t> 146</a:t>
            </a:r>
          </a:p>
          <a:p>
            <a:r>
              <a:rPr lang="en-US" dirty="0" smtClean="0"/>
              <a:t>Religious and Military problems cause third civil war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65533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Khalid retreated to draw Persians in</a:t>
            </a:r>
            <a:endParaRPr lang="en-US" dirty="0"/>
          </a:p>
        </p:txBody>
      </p:sp>
      <p:pic>
        <p:nvPicPr>
          <p:cNvPr id="409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86525" y="1600200"/>
            <a:ext cx="5970949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3106342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Umayyads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Control of Egypt and Iraq made sole superpower</a:t>
            </a:r>
          </a:p>
          <a:p>
            <a:r>
              <a:rPr lang="en-US" dirty="0" smtClean="0"/>
              <a:t>80% revenues went to army</a:t>
            </a:r>
          </a:p>
          <a:p>
            <a:r>
              <a:rPr lang="en-US" dirty="0" smtClean="0"/>
              <a:t>Power based on professional army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89129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Problems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Allegiance to generals</a:t>
            </a:r>
          </a:p>
          <a:p>
            <a:r>
              <a:rPr lang="en-US" dirty="0" smtClean="0"/>
              <a:t>Generals had access to fiscal resources</a:t>
            </a:r>
          </a:p>
          <a:p>
            <a:r>
              <a:rPr lang="en-US" dirty="0" smtClean="0"/>
              <a:t>Power struggle between armies based on tribal and power differences</a:t>
            </a:r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615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Abbasid Revolution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From Northern Persia</a:t>
            </a:r>
          </a:p>
          <a:p>
            <a:r>
              <a:rPr lang="en-US" dirty="0" smtClean="0"/>
              <a:t>Won Third Civil War</a:t>
            </a:r>
          </a:p>
          <a:p>
            <a:r>
              <a:rPr lang="en-US" dirty="0" smtClean="0"/>
              <a:t>Moved Caliph to Bagdad</a:t>
            </a:r>
          </a:p>
          <a:p>
            <a:r>
              <a:rPr lang="en-US" dirty="0" smtClean="0"/>
              <a:t>Syrian Army replaced</a:t>
            </a:r>
          </a:p>
          <a:p>
            <a:r>
              <a:rPr lang="en-US" dirty="0" smtClean="0"/>
              <a:t>Army still played politics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19959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Problems with Islamic Law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Cannot have fellow Muslims in servile status</a:t>
            </a:r>
          </a:p>
          <a:p>
            <a:r>
              <a:rPr lang="en-US" dirty="0" smtClean="0"/>
              <a:t>Limited conscription and hurt the government</a:t>
            </a:r>
          </a:p>
          <a:p>
            <a:r>
              <a:rPr lang="en-US" dirty="0" smtClean="0"/>
              <a:t> </a:t>
            </a:r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3897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Khalids</a:t>
            </a:r>
            <a:r>
              <a:rPr lang="en-US" dirty="0" smtClean="0"/>
              <a:t> </a:t>
            </a:r>
            <a:r>
              <a:rPr lang="en-US" dirty="0" err="1" smtClean="0"/>
              <a:t>calvary</a:t>
            </a:r>
            <a:r>
              <a:rPr lang="en-US" dirty="0" smtClean="0"/>
              <a:t> attacks the rear</a:t>
            </a:r>
            <a:endParaRPr lang="en-US" dirty="0"/>
          </a:p>
        </p:txBody>
      </p:sp>
      <p:pic>
        <p:nvPicPr>
          <p:cNvPr id="512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86525" y="1600200"/>
            <a:ext cx="5970949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901461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Persians massacred 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614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86525" y="1600200"/>
            <a:ext cx="5970949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4818290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431</TotalTime>
  <Words>1481</Words>
  <Application>Microsoft Office PowerPoint</Application>
  <PresentationFormat>On-screen Show (4:3)</PresentationFormat>
  <Paragraphs>281</Paragraphs>
  <Slides>73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73</vt:i4>
      </vt:variant>
    </vt:vector>
  </HeadingPairs>
  <TitlesOfParts>
    <vt:vector size="74" baseType="lpstr">
      <vt:lpstr>Office Theme</vt:lpstr>
      <vt:lpstr>Expansion of Islam</vt:lpstr>
      <vt:lpstr>Arab Forces</vt:lpstr>
      <vt:lpstr>Rise of Caliphate</vt:lpstr>
      <vt:lpstr>Why expand</vt:lpstr>
      <vt:lpstr>Conquest of Iraq</vt:lpstr>
      <vt:lpstr>Battle of Walaja</vt:lpstr>
      <vt:lpstr>Khalid retreated to draw Persians in</vt:lpstr>
      <vt:lpstr>Khalids calvary attacks the rear</vt:lpstr>
      <vt:lpstr>Persians massacred  </vt:lpstr>
      <vt:lpstr>Battle of Ullais</vt:lpstr>
      <vt:lpstr>Conquest of Levant</vt:lpstr>
      <vt:lpstr>PowerPoint Presentation</vt:lpstr>
      <vt:lpstr>Siege of Damascus</vt:lpstr>
      <vt:lpstr>Battle of Yarmouk</vt:lpstr>
      <vt:lpstr>Day 1</vt:lpstr>
      <vt:lpstr>Day 2</vt:lpstr>
      <vt:lpstr>Day 2</vt:lpstr>
      <vt:lpstr>Day 2</vt:lpstr>
      <vt:lpstr>Day 3</vt:lpstr>
      <vt:lpstr>Day 3</vt:lpstr>
      <vt:lpstr>Day 4</vt:lpstr>
      <vt:lpstr>Day 4</vt:lpstr>
      <vt:lpstr>Day 5</vt:lpstr>
      <vt:lpstr>PowerPoint Presentation</vt:lpstr>
      <vt:lpstr>PowerPoint Presentation</vt:lpstr>
      <vt:lpstr>PowerPoint Presentation</vt:lpstr>
      <vt:lpstr>PowerPoint Presentation</vt:lpstr>
      <vt:lpstr>Levant Lost of Muslims</vt:lpstr>
      <vt:lpstr>Conquest of Persia</vt:lpstr>
      <vt:lpstr>Battle of Qadisiyya</vt:lpstr>
      <vt:lpstr>Deployment</vt:lpstr>
      <vt:lpstr>Day 1</vt:lpstr>
      <vt:lpstr>Day 1</vt:lpstr>
      <vt:lpstr>Day 1</vt:lpstr>
      <vt:lpstr>Day 1</vt:lpstr>
      <vt:lpstr>Day 1</vt:lpstr>
      <vt:lpstr>Day 2</vt:lpstr>
      <vt:lpstr>Day Three</vt:lpstr>
      <vt:lpstr>Day Three</vt:lpstr>
      <vt:lpstr>Day Four</vt:lpstr>
      <vt:lpstr>Mystery Death of Rostam</vt:lpstr>
      <vt:lpstr>Day Four</vt:lpstr>
      <vt:lpstr>Retreat</vt:lpstr>
      <vt:lpstr>Finishing the Sassanids</vt:lpstr>
      <vt:lpstr>Muslim Conquest of Egypt</vt:lpstr>
      <vt:lpstr>Crossing into Egypt</vt:lpstr>
      <vt:lpstr>Initial Sieges</vt:lpstr>
      <vt:lpstr>Battle of Heliopolis</vt:lpstr>
      <vt:lpstr>March to Alexandria</vt:lpstr>
      <vt:lpstr>Siege of Alexandria</vt:lpstr>
      <vt:lpstr>Egypt</vt:lpstr>
      <vt:lpstr>First Invasion of North Africa</vt:lpstr>
      <vt:lpstr>Umayyads expansion</vt:lpstr>
      <vt:lpstr>Second Invasion of North Africa</vt:lpstr>
      <vt:lpstr>Third Invasion of North Africa</vt:lpstr>
      <vt:lpstr>Expansion Slowed 733</vt:lpstr>
      <vt:lpstr>First, Some Recap</vt:lpstr>
      <vt:lpstr>Roman Empire</vt:lpstr>
      <vt:lpstr>Barbarian Invasions</vt:lpstr>
      <vt:lpstr>ROME  on the  Ropes</vt:lpstr>
      <vt:lpstr>PowerPoint Presentation</vt:lpstr>
      <vt:lpstr>Who where the Visigoths?</vt:lpstr>
      <vt:lpstr>Precursor to Invasion</vt:lpstr>
      <vt:lpstr>Why did Islamic forces invade?</vt:lpstr>
      <vt:lpstr>Islamic Victory</vt:lpstr>
      <vt:lpstr>Medieval Empires</vt:lpstr>
      <vt:lpstr>Medieval Empires</vt:lpstr>
      <vt:lpstr>Charles “The Hammer” Martel</vt:lpstr>
      <vt:lpstr>Civil Wars between 650-750</vt:lpstr>
      <vt:lpstr>Umayyads</vt:lpstr>
      <vt:lpstr>Problems</vt:lpstr>
      <vt:lpstr>Abbasid Revolution</vt:lpstr>
      <vt:lpstr>Problems with Islamic Law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Owner</cp:lastModifiedBy>
  <cp:revision>39</cp:revision>
  <dcterms:created xsi:type="dcterms:W3CDTF">2017-01-03T21:32:58Z</dcterms:created>
  <dcterms:modified xsi:type="dcterms:W3CDTF">2017-01-11T01:48:47Z</dcterms:modified>
</cp:coreProperties>
</file>