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1" r:id="rId3"/>
    <p:sldId id="300" r:id="rId4"/>
    <p:sldId id="301" r:id="rId5"/>
    <p:sldId id="267" r:id="rId6"/>
    <p:sldId id="263" r:id="rId7"/>
    <p:sldId id="260" r:id="rId8"/>
    <p:sldId id="303" r:id="rId9"/>
    <p:sldId id="308" r:id="rId10"/>
    <p:sldId id="307" r:id="rId11"/>
    <p:sldId id="282" r:id="rId12"/>
    <p:sldId id="28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000" autoAdjust="0"/>
  </p:normalViewPr>
  <p:slideViewPr>
    <p:cSldViewPr>
      <p:cViewPr varScale="1">
        <p:scale>
          <a:sx n="86" d="100"/>
          <a:sy n="86" d="100"/>
        </p:scale>
        <p:origin x="23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770E9-CDBE-441B-91ED-E579934A42BD}" type="doc">
      <dgm:prSet loTypeId="urn:microsoft.com/office/officeart/2005/8/layout/hProcess9" loCatId="process" qsTypeId="urn:microsoft.com/office/officeart/2005/8/quickstyle/simple1" qsCatId="simple" csTypeId="urn:microsoft.com/office/officeart/2005/8/colors/accent1_2" csCatId="accent1" phldr="1"/>
      <dgm:spPr/>
    </dgm:pt>
    <dgm:pt modelId="{DA307BA9-CA2E-4829-B550-0872D099565B}">
      <dgm:prSet phldrT="[Text]"/>
      <dgm:spPr/>
      <dgm:t>
        <a:bodyPr/>
        <a:lstStyle/>
        <a:p>
          <a:r>
            <a:rPr lang="en-US" dirty="0" smtClean="0"/>
            <a:t>Flying Shuttle increased weaving/demand for thread</a:t>
          </a:r>
          <a:endParaRPr lang="en-US" dirty="0"/>
        </a:p>
      </dgm:t>
    </dgm:pt>
    <dgm:pt modelId="{6485F98B-F219-40A5-AD9B-9FD93CC69A39}" type="parTrans" cxnId="{B8B56B27-4E60-4A10-AE39-4618834A678B}">
      <dgm:prSet/>
      <dgm:spPr/>
      <dgm:t>
        <a:bodyPr/>
        <a:lstStyle/>
        <a:p>
          <a:endParaRPr lang="en-US"/>
        </a:p>
      </dgm:t>
    </dgm:pt>
    <dgm:pt modelId="{6E6FFCF2-416A-4466-925F-074C6F7218FA}" type="sibTrans" cxnId="{B8B56B27-4E60-4A10-AE39-4618834A678B}">
      <dgm:prSet/>
      <dgm:spPr/>
      <dgm:t>
        <a:bodyPr/>
        <a:lstStyle/>
        <a:p>
          <a:endParaRPr lang="en-US"/>
        </a:p>
      </dgm:t>
    </dgm:pt>
    <dgm:pt modelId="{59B4BF7B-E478-4ADE-BD2E-7470142001CD}">
      <dgm:prSet phldrT="[Text]"/>
      <dgm:spPr/>
      <dgm:t>
        <a:bodyPr/>
        <a:lstStyle/>
        <a:p>
          <a:r>
            <a:rPr lang="en-US" dirty="0" smtClean="0"/>
            <a:t>Spinning Jenny &amp; Water frame increased thread/demand for cotton</a:t>
          </a:r>
          <a:endParaRPr lang="en-US" dirty="0"/>
        </a:p>
      </dgm:t>
    </dgm:pt>
    <dgm:pt modelId="{188354FA-6DCE-4081-B250-2F9CE01D6063}" type="parTrans" cxnId="{5CB86714-8972-4D76-8188-084BE119B997}">
      <dgm:prSet/>
      <dgm:spPr/>
      <dgm:t>
        <a:bodyPr/>
        <a:lstStyle/>
        <a:p>
          <a:endParaRPr lang="en-US"/>
        </a:p>
      </dgm:t>
    </dgm:pt>
    <dgm:pt modelId="{678CCBBD-FB1B-4BD7-9C69-CA7158E07AF6}" type="sibTrans" cxnId="{5CB86714-8972-4D76-8188-084BE119B997}">
      <dgm:prSet/>
      <dgm:spPr/>
      <dgm:t>
        <a:bodyPr/>
        <a:lstStyle/>
        <a:p>
          <a:endParaRPr lang="en-US"/>
        </a:p>
      </dgm:t>
    </dgm:pt>
    <dgm:pt modelId="{5382B324-9F5F-4049-AA91-CCAF75158704}">
      <dgm:prSet phldrT="[Text]"/>
      <dgm:spPr/>
      <dgm:t>
        <a:bodyPr/>
        <a:lstStyle/>
        <a:p>
          <a:r>
            <a:rPr lang="en-US" dirty="0" smtClean="0"/>
            <a:t>Cotton increased cotton / demand for slavery</a:t>
          </a:r>
          <a:endParaRPr lang="en-US" dirty="0"/>
        </a:p>
      </dgm:t>
    </dgm:pt>
    <dgm:pt modelId="{19E1718D-A150-48B2-9D90-3C0EF14C36BE}" type="parTrans" cxnId="{B3185586-FE5B-40E7-92B7-0F062D5B79F0}">
      <dgm:prSet/>
      <dgm:spPr/>
      <dgm:t>
        <a:bodyPr/>
        <a:lstStyle/>
        <a:p>
          <a:endParaRPr lang="en-US"/>
        </a:p>
      </dgm:t>
    </dgm:pt>
    <dgm:pt modelId="{0729640D-5AA0-408B-A829-A90733418F15}" type="sibTrans" cxnId="{B3185586-FE5B-40E7-92B7-0F062D5B79F0}">
      <dgm:prSet/>
      <dgm:spPr/>
      <dgm:t>
        <a:bodyPr/>
        <a:lstStyle/>
        <a:p>
          <a:endParaRPr lang="en-US"/>
        </a:p>
      </dgm:t>
    </dgm:pt>
    <dgm:pt modelId="{6019C575-C67C-47AD-882A-84C56FA2E1ED}" type="pres">
      <dgm:prSet presAssocID="{1C6770E9-CDBE-441B-91ED-E579934A42BD}" presName="CompostProcess" presStyleCnt="0">
        <dgm:presLayoutVars>
          <dgm:dir/>
          <dgm:resizeHandles val="exact"/>
        </dgm:presLayoutVars>
      </dgm:prSet>
      <dgm:spPr/>
    </dgm:pt>
    <dgm:pt modelId="{43D12E5C-9C7C-4990-9F37-61EC9561E3E2}" type="pres">
      <dgm:prSet presAssocID="{1C6770E9-CDBE-441B-91ED-E579934A42BD}" presName="arrow" presStyleLbl="bgShp" presStyleIdx="0" presStyleCnt="1"/>
      <dgm:spPr/>
    </dgm:pt>
    <dgm:pt modelId="{51187988-BD5F-4621-B846-17DE8E9E4DDA}" type="pres">
      <dgm:prSet presAssocID="{1C6770E9-CDBE-441B-91ED-E579934A42BD}" presName="linearProcess" presStyleCnt="0"/>
      <dgm:spPr/>
    </dgm:pt>
    <dgm:pt modelId="{8F2BC88A-EE79-49D5-9E98-17F39D1E74B8}" type="pres">
      <dgm:prSet presAssocID="{DA307BA9-CA2E-4829-B550-0872D099565B}" presName="textNode" presStyleLbl="node1" presStyleIdx="0" presStyleCnt="3">
        <dgm:presLayoutVars>
          <dgm:bulletEnabled val="1"/>
        </dgm:presLayoutVars>
      </dgm:prSet>
      <dgm:spPr/>
      <dgm:t>
        <a:bodyPr/>
        <a:lstStyle/>
        <a:p>
          <a:endParaRPr lang="en-US"/>
        </a:p>
      </dgm:t>
    </dgm:pt>
    <dgm:pt modelId="{A25876F4-27A3-49C6-A1F3-062D96C10B89}" type="pres">
      <dgm:prSet presAssocID="{6E6FFCF2-416A-4466-925F-074C6F7218FA}" presName="sibTrans" presStyleCnt="0"/>
      <dgm:spPr/>
    </dgm:pt>
    <dgm:pt modelId="{7C7197E2-6C01-4CAB-8283-2199AB7269F7}" type="pres">
      <dgm:prSet presAssocID="{59B4BF7B-E478-4ADE-BD2E-7470142001CD}" presName="textNode" presStyleLbl="node1" presStyleIdx="1" presStyleCnt="3">
        <dgm:presLayoutVars>
          <dgm:bulletEnabled val="1"/>
        </dgm:presLayoutVars>
      </dgm:prSet>
      <dgm:spPr/>
      <dgm:t>
        <a:bodyPr/>
        <a:lstStyle/>
        <a:p>
          <a:endParaRPr lang="en-US"/>
        </a:p>
      </dgm:t>
    </dgm:pt>
    <dgm:pt modelId="{6D638A5F-92DA-42E8-8CFD-F3E37C6112A8}" type="pres">
      <dgm:prSet presAssocID="{678CCBBD-FB1B-4BD7-9C69-CA7158E07AF6}" presName="sibTrans" presStyleCnt="0"/>
      <dgm:spPr/>
    </dgm:pt>
    <dgm:pt modelId="{95CD2442-4426-490A-87FC-4D10DD0363C4}" type="pres">
      <dgm:prSet presAssocID="{5382B324-9F5F-4049-AA91-CCAF75158704}" presName="textNode" presStyleLbl="node1" presStyleIdx="2" presStyleCnt="3">
        <dgm:presLayoutVars>
          <dgm:bulletEnabled val="1"/>
        </dgm:presLayoutVars>
      </dgm:prSet>
      <dgm:spPr/>
      <dgm:t>
        <a:bodyPr/>
        <a:lstStyle/>
        <a:p>
          <a:endParaRPr lang="en-US"/>
        </a:p>
      </dgm:t>
    </dgm:pt>
  </dgm:ptLst>
  <dgm:cxnLst>
    <dgm:cxn modelId="{5CB86714-8972-4D76-8188-084BE119B997}" srcId="{1C6770E9-CDBE-441B-91ED-E579934A42BD}" destId="{59B4BF7B-E478-4ADE-BD2E-7470142001CD}" srcOrd="1" destOrd="0" parTransId="{188354FA-6DCE-4081-B250-2F9CE01D6063}" sibTransId="{678CCBBD-FB1B-4BD7-9C69-CA7158E07AF6}"/>
    <dgm:cxn modelId="{76FF363E-D7DE-419A-A0E1-DBD5D6193EFE}" type="presOf" srcId="{5382B324-9F5F-4049-AA91-CCAF75158704}" destId="{95CD2442-4426-490A-87FC-4D10DD0363C4}" srcOrd="0" destOrd="0" presId="urn:microsoft.com/office/officeart/2005/8/layout/hProcess9"/>
    <dgm:cxn modelId="{B3185586-FE5B-40E7-92B7-0F062D5B79F0}" srcId="{1C6770E9-CDBE-441B-91ED-E579934A42BD}" destId="{5382B324-9F5F-4049-AA91-CCAF75158704}" srcOrd="2" destOrd="0" parTransId="{19E1718D-A150-48B2-9D90-3C0EF14C36BE}" sibTransId="{0729640D-5AA0-408B-A829-A90733418F15}"/>
    <dgm:cxn modelId="{B3EC00F7-4B51-4C09-A2B5-B1270E4607BD}" type="presOf" srcId="{59B4BF7B-E478-4ADE-BD2E-7470142001CD}" destId="{7C7197E2-6C01-4CAB-8283-2199AB7269F7}" srcOrd="0" destOrd="0" presId="urn:microsoft.com/office/officeart/2005/8/layout/hProcess9"/>
    <dgm:cxn modelId="{E61E6C16-B516-4023-B79A-B10D898CC644}" type="presOf" srcId="{1C6770E9-CDBE-441B-91ED-E579934A42BD}" destId="{6019C575-C67C-47AD-882A-84C56FA2E1ED}" srcOrd="0" destOrd="0" presId="urn:microsoft.com/office/officeart/2005/8/layout/hProcess9"/>
    <dgm:cxn modelId="{B8B56B27-4E60-4A10-AE39-4618834A678B}" srcId="{1C6770E9-CDBE-441B-91ED-E579934A42BD}" destId="{DA307BA9-CA2E-4829-B550-0872D099565B}" srcOrd="0" destOrd="0" parTransId="{6485F98B-F219-40A5-AD9B-9FD93CC69A39}" sibTransId="{6E6FFCF2-416A-4466-925F-074C6F7218FA}"/>
    <dgm:cxn modelId="{90438535-99BA-4B87-8F5F-4F5B1B8317E6}" type="presOf" srcId="{DA307BA9-CA2E-4829-B550-0872D099565B}" destId="{8F2BC88A-EE79-49D5-9E98-17F39D1E74B8}" srcOrd="0" destOrd="0" presId="urn:microsoft.com/office/officeart/2005/8/layout/hProcess9"/>
    <dgm:cxn modelId="{47B89CCC-4B11-4E09-BEE3-806BC32048A9}" type="presParOf" srcId="{6019C575-C67C-47AD-882A-84C56FA2E1ED}" destId="{43D12E5C-9C7C-4990-9F37-61EC9561E3E2}" srcOrd="0" destOrd="0" presId="urn:microsoft.com/office/officeart/2005/8/layout/hProcess9"/>
    <dgm:cxn modelId="{A336124A-BC85-4557-A60C-DB26C2CDE327}" type="presParOf" srcId="{6019C575-C67C-47AD-882A-84C56FA2E1ED}" destId="{51187988-BD5F-4621-B846-17DE8E9E4DDA}" srcOrd="1" destOrd="0" presId="urn:microsoft.com/office/officeart/2005/8/layout/hProcess9"/>
    <dgm:cxn modelId="{45B6FE12-6244-4BFF-AF5F-FBD0C5F6EC85}" type="presParOf" srcId="{51187988-BD5F-4621-B846-17DE8E9E4DDA}" destId="{8F2BC88A-EE79-49D5-9E98-17F39D1E74B8}" srcOrd="0" destOrd="0" presId="urn:microsoft.com/office/officeart/2005/8/layout/hProcess9"/>
    <dgm:cxn modelId="{77597584-3170-48C5-AEBF-286E91A4B4C1}" type="presParOf" srcId="{51187988-BD5F-4621-B846-17DE8E9E4DDA}" destId="{A25876F4-27A3-49C6-A1F3-062D96C10B89}" srcOrd="1" destOrd="0" presId="urn:microsoft.com/office/officeart/2005/8/layout/hProcess9"/>
    <dgm:cxn modelId="{E6680D25-90C6-4BE0-A1B3-88C541022664}" type="presParOf" srcId="{51187988-BD5F-4621-B846-17DE8E9E4DDA}" destId="{7C7197E2-6C01-4CAB-8283-2199AB7269F7}" srcOrd="2" destOrd="0" presId="urn:microsoft.com/office/officeart/2005/8/layout/hProcess9"/>
    <dgm:cxn modelId="{D2B58CC2-775D-4251-A65A-295E5A794A91}" type="presParOf" srcId="{51187988-BD5F-4621-B846-17DE8E9E4DDA}" destId="{6D638A5F-92DA-42E8-8CFD-F3E37C6112A8}" srcOrd="3" destOrd="0" presId="urn:microsoft.com/office/officeart/2005/8/layout/hProcess9"/>
    <dgm:cxn modelId="{A23D74B7-37A5-448F-B426-CD8CD57EACBF}" type="presParOf" srcId="{51187988-BD5F-4621-B846-17DE8E9E4DDA}" destId="{95CD2442-4426-490A-87FC-4D10DD0363C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12E5C-9C7C-4990-9F37-61EC9561E3E2}">
      <dsp:nvSpPr>
        <dsp:cNvPr id="0" name=""/>
        <dsp:cNvSpPr/>
      </dsp:nvSpPr>
      <dsp:spPr>
        <a:xfrm>
          <a:off x="668654" y="0"/>
          <a:ext cx="7578090" cy="5715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2BC88A-EE79-49D5-9E98-17F39D1E74B8}">
      <dsp:nvSpPr>
        <dsp:cNvPr id="0" name=""/>
        <dsp:cNvSpPr/>
      </dsp:nvSpPr>
      <dsp:spPr>
        <a:xfrm>
          <a:off x="4353" y="1714500"/>
          <a:ext cx="2873126" cy="2286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Flying Shuttle increased weaving/demand for thread</a:t>
          </a:r>
          <a:endParaRPr lang="en-US" sz="2400" kern="1200" dirty="0"/>
        </a:p>
      </dsp:txBody>
      <dsp:txXfrm>
        <a:off x="115946" y="1826093"/>
        <a:ext cx="2649940" cy="2062814"/>
      </dsp:txXfrm>
    </dsp:sp>
    <dsp:sp modelId="{7C7197E2-6C01-4CAB-8283-2199AB7269F7}">
      <dsp:nvSpPr>
        <dsp:cNvPr id="0" name=""/>
        <dsp:cNvSpPr/>
      </dsp:nvSpPr>
      <dsp:spPr>
        <a:xfrm>
          <a:off x="3021136" y="1714500"/>
          <a:ext cx="2873126" cy="2286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Spinning Jenny &amp; Water frame increased thread/demand for cotton</a:t>
          </a:r>
          <a:endParaRPr lang="en-US" sz="2400" kern="1200" dirty="0"/>
        </a:p>
      </dsp:txBody>
      <dsp:txXfrm>
        <a:off x="3132729" y="1826093"/>
        <a:ext cx="2649940" cy="2062814"/>
      </dsp:txXfrm>
    </dsp:sp>
    <dsp:sp modelId="{95CD2442-4426-490A-87FC-4D10DD0363C4}">
      <dsp:nvSpPr>
        <dsp:cNvPr id="0" name=""/>
        <dsp:cNvSpPr/>
      </dsp:nvSpPr>
      <dsp:spPr>
        <a:xfrm>
          <a:off x="6037919" y="1714500"/>
          <a:ext cx="2873126" cy="2286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Cotton increased cotton / demand for slavery</a:t>
          </a:r>
          <a:endParaRPr lang="en-US" sz="2400" kern="1200" dirty="0"/>
        </a:p>
      </dsp:txBody>
      <dsp:txXfrm>
        <a:off x="6149512" y="1826093"/>
        <a:ext cx="2649940" cy="20628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7BCE0-7A60-4A16-A3BA-52C09215C990}" type="datetimeFigureOut">
              <a:rPr lang="en-US" smtClean="0"/>
              <a:t>4/20/2018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A73E4-CA30-4ED7-B5BB-9D068535B7B6}" type="slidenum">
              <a:rPr lang="en-US" smtClean="0"/>
              <a:t>‹#›</a:t>
            </a:fld>
            <a:endParaRPr lang="en-US"/>
          </a:p>
        </p:txBody>
      </p:sp>
    </p:spTree>
    <p:extLst>
      <p:ext uri="{BB962C8B-B14F-4D97-AF65-F5344CB8AC3E}">
        <p14:creationId xmlns:p14="http://schemas.microsoft.com/office/powerpoint/2010/main" val="4144187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 </a:t>
            </a:r>
            <a:r>
              <a:rPr lang="en-US" dirty="0" smtClean="0"/>
              <a:t>1800, British miners produced about 10 million tons of coal, which was 90 percent of the world’s output. </a:t>
            </a:r>
            <a:endParaRPr lang="en-US"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i="1" dirty="0" smtClean="0"/>
              <a:t>“Wages were high and energy was cheap. These prices led directly to the industrial revolution by giving firms strong incentive to invent technologies that substituted capital and coal for labor.”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smtClean="0"/>
              <a:t>Robert Owen, a shop assistant, started his first cotton factory in 1789 with a borrowed 100 pounds, which at the time equaled half a year’s income or more for 95 percent of Britain’s population. Twenty years later, he bought out his partners in another of his factories for 84,000 pounds.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i="1" dirty="0" smtClean="0"/>
          </a:p>
          <a:p>
            <a:pPr marL="171450" indent="-171450">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788A73E4-CA30-4ED7-B5BB-9D068535B7B6}" type="slidenum">
              <a:rPr lang="en-US" smtClean="0"/>
              <a:t>5</a:t>
            </a:fld>
            <a:endParaRPr lang="en-US"/>
          </a:p>
        </p:txBody>
      </p:sp>
    </p:spTree>
    <p:extLst>
      <p:ext uri="{BB962C8B-B14F-4D97-AF65-F5344CB8AC3E}">
        <p14:creationId xmlns:p14="http://schemas.microsoft.com/office/powerpoint/2010/main" val="55714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750,000 bales in 1830 to 2.85 million bales in 1850</a:t>
            </a:r>
          </a:p>
          <a:p>
            <a:r>
              <a:rPr lang="en-US" dirty="0" smtClean="0"/>
              <a:t>number of slaves rose in concert with the increase in cotton production, increasing from around 700,000 in 1790 to around 3.2 million in 1850</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During those years, mechanization produced major changes. The use of steam-driven machines, which could do in three hours the work it took a hand spinner to do fifty hours, had become widespread. Invention of the cotton gin in 1792 increased the amount of cotton a slave could clean in a day from one to fifty pounds, thereby increasing the profits on cotton. Steam power fueled the demand for more slaves to work in the American South’s plantation economy, and it benefited the British cotton industry by increasing the availability and reducing the price of its raw material.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88A73E4-CA30-4ED7-B5BB-9D068535B7B6}" type="slidenum">
              <a:rPr lang="en-US" smtClean="0"/>
              <a:t>6</a:t>
            </a:fld>
            <a:endParaRPr lang="en-US"/>
          </a:p>
        </p:txBody>
      </p:sp>
    </p:spTree>
    <p:extLst>
      <p:ext uri="{BB962C8B-B14F-4D97-AF65-F5344CB8AC3E}">
        <p14:creationId xmlns:p14="http://schemas.microsoft.com/office/powerpoint/2010/main" val="211553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1804 trains pulled 20 tons at 5 mph. </a:t>
            </a:r>
          </a:p>
          <a:p>
            <a:r>
              <a:rPr lang="en-US" dirty="0" smtClean="0"/>
              <a:t>A full speed horse carrying no load moves 28 mph</a:t>
            </a:r>
          </a:p>
          <a:p>
            <a:r>
              <a:rPr lang="en-US" dirty="0" smtClean="0"/>
              <a:t>1830 trains moved 40 tons at 16 mph</a:t>
            </a:r>
          </a:p>
          <a:p>
            <a:r>
              <a:rPr lang="en-US" dirty="0" smtClean="0"/>
              <a:t>Shrunk the world</a:t>
            </a:r>
          </a:p>
          <a:p>
            <a:r>
              <a:rPr lang="en-US" dirty="0" smtClean="0"/>
              <a:t>1830, a letter from India to England took two years by sailing</a:t>
            </a:r>
          </a:p>
          <a:p>
            <a:r>
              <a:rPr lang="en-US" dirty="0" smtClean="0"/>
              <a:t>1850, two to three months by steamship</a:t>
            </a:r>
          </a:p>
          <a:p>
            <a:r>
              <a:rPr lang="en-US" dirty="0" smtClean="0"/>
              <a:t>1870, a telegram within hours</a:t>
            </a:r>
          </a:p>
          <a:p>
            <a:endParaRPr lang="en-US" dirty="0"/>
          </a:p>
        </p:txBody>
      </p:sp>
      <p:sp>
        <p:nvSpPr>
          <p:cNvPr id="4" name="Slide Number Placeholder 3"/>
          <p:cNvSpPr>
            <a:spLocks noGrp="1"/>
          </p:cNvSpPr>
          <p:nvPr>
            <p:ph type="sldNum" sz="quarter" idx="10"/>
          </p:nvPr>
        </p:nvSpPr>
        <p:spPr/>
        <p:txBody>
          <a:bodyPr/>
          <a:lstStyle/>
          <a:p>
            <a:fld id="{788A73E4-CA30-4ED7-B5BB-9D068535B7B6}" type="slidenum">
              <a:rPr lang="en-US" smtClean="0"/>
              <a:t>7</a:t>
            </a:fld>
            <a:endParaRPr lang="en-US"/>
          </a:p>
        </p:txBody>
      </p:sp>
    </p:spTree>
    <p:extLst>
      <p:ext uri="{BB962C8B-B14F-4D97-AF65-F5344CB8AC3E}">
        <p14:creationId xmlns:p14="http://schemas.microsoft.com/office/powerpoint/2010/main" val="148962256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6F0F27-3144-47C9-86FC-977A9BDE667A}" type="datetimeFigureOut">
              <a:rPr lang="en-US" smtClean="0"/>
              <a:t>4/20/2018</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BF7CF4C7-5BAB-4EA7-B190-B41A8F888FDC}" type="slidenum">
              <a:rPr lang="en-US" smtClean="0"/>
              <a:t>‹#›</a:t>
            </a:fld>
            <a:endParaRPr lang="en-US"/>
          </a:p>
        </p:txBody>
      </p:sp>
    </p:spTree>
    <p:extLst>
      <p:ext uri="{BB962C8B-B14F-4D97-AF65-F5344CB8AC3E}">
        <p14:creationId xmlns:p14="http://schemas.microsoft.com/office/powerpoint/2010/main" val="152441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F0F27-3144-47C9-86FC-977A9BDE667A}"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398277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F0F27-3144-47C9-86FC-977A9BDE667A}"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389551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F0F27-3144-47C9-86FC-977A9BDE667A}"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38985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156F0F27-3144-47C9-86FC-977A9BDE667A}" type="datetimeFigureOut">
              <a:rPr lang="en-US" smtClean="0"/>
              <a:t>4/20/2018</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BF7CF4C7-5BAB-4EA7-B190-B41A8F888FDC}" type="slidenum">
              <a:rPr lang="en-US" smtClean="0"/>
              <a:t>‹#›</a:t>
            </a:fld>
            <a:endParaRPr lang="en-US"/>
          </a:p>
        </p:txBody>
      </p:sp>
    </p:spTree>
    <p:extLst>
      <p:ext uri="{BB962C8B-B14F-4D97-AF65-F5344CB8AC3E}">
        <p14:creationId xmlns:p14="http://schemas.microsoft.com/office/powerpoint/2010/main" val="2960710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6F0F27-3144-47C9-86FC-977A9BDE667A}"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166026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F0F27-3144-47C9-86FC-977A9BDE667A}"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259584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56F0F27-3144-47C9-86FC-977A9BDE667A}" type="datetimeFigureOut">
              <a:rPr lang="en-US" smtClean="0"/>
              <a:t>4/20/2018</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158418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F0F27-3144-47C9-86FC-977A9BDE667A}" type="datetimeFigureOut">
              <a:rPr lang="en-US" smtClean="0"/>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130297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156F0F27-3144-47C9-86FC-977A9BDE667A}" type="datetimeFigureOut">
              <a:rPr lang="en-US" smtClean="0"/>
              <a:t>4/20/2018</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333334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156F0F27-3144-47C9-86FC-977A9BDE667A}" type="datetimeFigureOut">
              <a:rPr lang="en-US" smtClean="0"/>
              <a:t>4/20/2018</a:t>
            </a:fld>
            <a:endParaRPr lang="en-US"/>
          </a:p>
        </p:txBody>
      </p:sp>
      <p:sp>
        <p:nvSpPr>
          <p:cNvPr id="10" name="Slide Number Placeholder 9"/>
          <p:cNvSpPr>
            <a:spLocks noGrp="1"/>
          </p:cNvSpPr>
          <p:nvPr>
            <p:ph type="sldNum" sz="quarter" idx="12"/>
          </p:nvPr>
        </p:nvSpPr>
        <p:spPr/>
        <p:txBody>
          <a:bodyPr/>
          <a:lstStyle/>
          <a:p>
            <a:fld id="{BF7CF4C7-5BAB-4EA7-B190-B41A8F888FDC}" type="slidenum">
              <a:rPr lang="en-US" smtClean="0"/>
              <a:t>‹#›</a:t>
            </a:fld>
            <a:endParaRPr lang="en-US"/>
          </a:p>
        </p:txBody>
      </p:sp>
    </p:spTree>
    <p:extLst>
      <p:ext uri="{BB962C8B-B14F-4D97-AF65-F5344CB8AC3E}">
        <p14:creationId xmlns:p14="http://schemas.microsoft.com/office/powerpoint/2010/main" val="104160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156F0F27-3144-47C9-86FC-977A9BDE667A}" type="datetimeFigureOut">
              <a:rPr lang="en-US" smtClean="0"/>
              <a:t>4/20/2018</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BF7CF4C7-5BAB-4EA7-B190-B41A8F888FDC}" type="slidenum">
              <a:rPr lang="en-US" smtClean="0"/>
              <a:t>‹#›</a:t>
            </a:fld>
            <a:endParaRPr lang="en-US"/>
          </a:p>
        </p:txBody>
      </p:sp>
    </p:spTree>
    <p:extLst>
      <p:ext uri="{BB962C8B-B14F-4D97-AF65-F5344CB8AC3E}">
        <p14:creationId xmlns:p14="http://schemas.microsoft.com/office/powerpoint/2010/main" val="1714020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Revolution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136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281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20" y="0"/>
            <a:ext cx="7772400" cy="1609344"/>
          </a:xfrm>
        </p:spPr>
        <p:txBody>
          <a:bodyPr anchor="t">
            <a:normAutofit/>
          </a:bodyPr>
          <a:lstStyle/>
          <a:p>
            <a:r>
              <a:rPr lang="en-US" sz="6600" u="sng" dirty="0"/>
              <a:t>Global Event</a:t>
            </a:r>
          </a:p>
        </p:txBody>
      </p:sp>
      <p:sp>
        <p:nvSpPr>
          <p:cNvPr id="3" name="Content Placeholder 2"/>
          <p:cNvSpPr>
            <a:spLocks noGrp="1"/>
          </p:cNvSpPr>
          <p:nvPr>
            <p:ph idx="1"/>
          </p:nvPr>
        </p:nvSpPr>
        <p:spPr>
          <a:xfrm>
            <a:off x="228600" y="1295400"/>
            <a:ext cx="5943600" cy="4050792"/>
          </a:xfrm>
        </p:spPr>
        <p:txBody>
          <a:bodyPr>
            <a:normAutofit/>
          </a:bodyPr>
          <a:lstStyle/>
          <a:p>
            <a:r>
              <a:rPr lang="en-US" sz="2800" dirty="0" smtClean="0"/>
              <a:t>Some Industrialized</a:t>
            </a:r>
          </a:p>
          <a:p>
            <a:r>
              <a:rPr lang="en-US" sz="2800" dirty="0" smtClean="0"/>
              <a:t>Some supplied raw materials</a:t>
            </a:r>
          </a:p>
          <a:p>
            <a:r>
              <a:rPr lang="en-US" sz="2800" dirty="0" smtClean="0"/>
              <a:t>Some supplied Markets</a:t>
            </a:r>
          </a:p>
          <a:p>
            <a:r>
              <a:rPr lang="en-US" sz="2800" dirty="0" smtClean="0"/>
              <a:t>Some provided places to invest</a:t>
            </a:r>
          </a:p>
          <a:p>
            <a:r>
              <a:rPr lang="en-US" sz="2800" dirty="0" smtClean="0"/>
              <a:t>Some combination of the above</a:t>
            </a:r>
            <a:endParaRPr lang="en-US" sz="2800" dirty="0"/>
          </a:p>
          <a:p>
            <a:r>
              <a:rPr lang="en-US" sz="2800" dirty="0" smtClean="0"/>
              <a:t>Spread only gradually</a:t>
            </a:r>
          </a:p>
          <a:p>
            <a:pPr marL="0" indent="0">
              <a:buNone/>
            </a:pPr>
            <a:endParaRPr lang="en-US" dirty="0"/>
          </a:p>
        </p:txBody>
      </p:sp>
    </p:spTree>
    <p:extLst>
      <p:ext uri="{BB962C8B-B14F-4D97-AF65-F5344CB8AC3E}">
        <p14:creationId xmlns:p14="http://schemas.microsoft.com/office/powerpoint/2010/main" val="274462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95" y="0"/>
            <a:ext cx="7772400" cy="1609344"/>
          </a:xfrm>
        </p:spPr>
        <p:txBody>
          <a:bodyPr anchor="t">
            <a:normAutofit/>
          </a:bodyPr>
          <a:lstStyle/>
          <a:p>
            <a:r>
              <a:rPr lang="en-US" sz="6600" u="sng" dirty="0" smtClean="0"/>
              <a:t>Long Term Impact</a:t>
            </a:r>
            <a:endParaRPr lang="en-US" sz="6600" u="sng" dirty="0"/>
          </a:p>
        </p:txBody>
      </p:sp>
      <p:sp>
        <p:nvSpPr>
          <p:cNvPr id="3" name="Content Placeholder 2"/>
          <p:cNvSpPr>
            <a:spLocks noGrp="1"/>
          </p:cNvSpPr>
          <p:nvPr>
            <p:ph sz="half" idx="1"/>
          </p:nvPr>
        </p:nvSpPr>
        <p:spPr>
          <a:xfrm>
            <a:off x="260194" y="1143000"/>
            <a:ext cx="4540406" cy="3977640"/>
          </a:xfrm>
        </p:spPr>
        <p:txBody>
          <a:bodyPr>
            <a:noAutofit/>
          </a:bodyPr>
          <a:lstStyle/>
          <a:p>
            <a:r>
              <a:rPr lang="en-US" sz="2400" dirty="0" smtClean="0"/>
              <a:t>Increasing </a:t>
            </a:r>
            <a:r>
              <a:rPr lang="en-US" sz="2400" dirty="0"/>
              <a:t>m</a:t>
            </a:r>
            <a:r>
              <a:rPr lang="en-US" sz="2400" dirty="0" smtClean="0"/>
              <a:t>obility, production, population</a:t>
            </a:r>
            <a:endParaRPr lang="en-US" sz="2400" dirty="0" smtClean="0"/>
          </a:p>
          <a:p>
            <a:r>
              <a:rPr lang="en-US" sz="2400" dirty="0" smtClean="0"/>
              <a:t>Major </a:t>
            </a:r>
            <a:r>
              <a:rPr lang="en-US" sz="2400" dirty="0" smtClean="0"/>
              <a:t>Occupational </a:t>
            </a:r>
            <a:r>
              <a:rPr lang="en-US" sz="2400" dirty="0" smtClean="0"/>
              <a:t>Changes</a:t>
            </a:r>
          </a:p>
          <a:p>
            <a:pPr lvl="1"/>
            <a:r>
              <a:rPr lang="en-US" sz="2000" dirty="0" smtClean="0"/>
              <a:t>Workers less happy (like parts of a machine)</a:t>
            </a:r>
            <a:endParaRPr lang="en-US" sz="2000" dirty="0" smtClean="0"/>
          </a:p>
          <a:p>
            <a:r>
              <a:rPr lang="en-US" sz="2400" dirty="0" smtClean="0"/>
              <a:t>living </a:t>
            </a:r>
            <a:r>
              <a:rPr lang="en-US" sz="2400" dirty="0"/>
              <a:t>conditions had improved for </a:t>
            </a:r>
            <a:r>
              <a:rPr lang="en-US" sz="2400" dirty="0" smtClean="0"/>
              <a:t>most</a:t>
            </a:r>
          </a:p>
          <a:p>
            <a:r>
              <a:rPr lang="en-US" sz="2400" dirty="0" smtClean="0"/>
              <a:t>Negative Impact on the Environment</a:t>
            </a:r>
          </a:p>
          <a:p>
            <a:r>
              <a:rPr lang="en-US" sz="2400" dirty="0" smtClean="0"/>
              <a:t>Rise of Socialism/Capitalism, Imperialism, and deadlier war</a:t>
            </a:r>
          </a:p>
        </p:txBody>
      </p:sp>
      <p:sp>
        <p:nvSpPr>
          <p:cNvPr id="2" name="Content Placeholder 1"/>
          <p:cNvSpPr>
            <a:spLocks noGrp="1"/>
          </p:cNvSpPr>
          <p:nvPr>
            <p:ph sz="half" idx="2"/>
          </p:nvPr>
        </p:nvSpPr>
        <p:spPr>
          <a:xfrm>
            <a:off x="5029200" y="1378031"/>
            <a:ext cx="3657600" cy="3977640"/>
          </a:xfrm>
        </p:spPr>
        <p:txBody>
          <a:bodyPr>
            <a:normAutofit/>
          </a:bodyPr>
          <a:lstStyle/>
          <a:p>
            <a:endParaRPr lang="en-US" dirty="0"/>
          </a:p>
        </p:txBody>
      </p:sp>
    </p:spTree>
    <p:extLst>
      <p:ext uri="{BB962C8B-B14F-4D97-AF65-F5344CB8AC3E}">
        <p14:creationId xmlns:p14="http://schemas.microsoft.com/office/powerpoint/2010/main" val="279448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7171"/>
            <a:ext cx="7772400" cy="1609344"/>
          </a:xfrm>
        </p:spPr>
        <p:txBody>
          <a:bodyPr anchor="t">
            <a:normAutofit/>
          </a:bodyPr>
          <a:lstStyle/>
          <a:p>
            <a:r>
              <a:rPr lang="en-US" sz="6600" u="sng" dirty="0" smtClean="0"/>
              <a:t>Before the Revolution</a:t>
            </a:r>
            <a:endParaRPr lang="en-US" sz="6600" u="sng" dirty="0"/>
          </a:p>
        </p:txBody>
      </p:sp>
      <p:sp>
        <p:nvSpPr>
          <p:cNvPr id="3" name="Content Placeholder 2"/>
          <p:cNvSpPr>
            <a:spLocks noGrp="1"/>
          </p:cNvSpPr>
          <p:nvPr>
            <p:ph sz="half" idx="1"/>
          </p:nvPr>
        </p:nvSpPr>
        <p:spPr>
          <a:xfrm>
            <a:off x="302941" y="1219200"/>
            <a:ext cx="3657600" cy="4648200"/>
          </a:xfrm>
        </p:spPr>
        <p:txBody>
          <a:bodyPr>
            <a:normAutofit/>
          </a:bodyPr>
          <a:lstStyle/>
          <a:p>
            <a:r>
              <a:rPr lang="en-US" sz="2800" dirty="0" smtClean="0"/>
              <a:t>80% of the World Farmed</a:t>
            </a:r>
            <a:endParaRPr lang="en-US" sz="2800" dirty="0"/>
          </a:p>
          <a:p>
            <a:r>
              <a:rPr lang="en-US" sz="2800" dirty="0" smtClean="0"/>
              <a:t>Population was best indicator of success</a:t>
            </a:r>
          </a:p>
          <a:p>
            <a:r>
              <a:rPr lang="en-US" sz="2800" dirty="0" smtClean="0"/>
              <a:t>In 1750, China and India </a:t>
            </a:r>
            <a:r>
              <a:rPr lang="en-US" sz="2800" dirty="0" smtClean="0"/>
              <a:t>industrial powers</a:t>
            </a:r>
            <a:endParaRPr lang="en-US" sz="2800" dirty="0" smtClean="0"/>
          </a:p>
          <a:p>
            <a:endParaRPr lang="en-US" dirty="0" smtClean="0"/>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30881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609344"/>
          </a:xfrm>
        </p:spPr>
        <p:txBody>
          <a:bodyPr anchor="t">
            <a:normAutofit/>
          </a:bodyPr>
          <a:lstStyle/>
          <a:p>
            <a:r>
              <a:rPr lang="en-US" sz="6600" u="sng" dirty="0"/>
              <a:t>India</a:t>
            </a:r>
          </a:p>
        </p:txBody>
      </p:sp>
      <p:sp>
        <p:nvSpPr>
          <p:cNvPr id="3" name="Content Placeholder 2"/>
          <p:cNvSpPr>
            <a:spLocks noGrp="1"/>
          </p:cNvSpPr>
          <p:nvPr>
            <p:ph sz="half" idx="1"/>
          </p:nvPr>
        </p:nvSpPr>
        <p:spPr>
          <a:xfrm>
            <a:off x="381000" y="1143000"/>
            <a:ext cx="3962400" cy="5562600"/>
          </a:xfrm>
        </p:spPr>
        <p:txBody>
          <a:bodyPr>
            <a:normAutofit/>
          </a:bodyPr>
          <a:lstStyle/>
          <a:p>
            <a:r>
              <a:rPr lang="en-US" sz="2800" dirty="0" smtClean="0"/>
              <a:t>India was the worlds largest producer of cotton textiles </a:t>
            </a:r>
          </a:p>
          <a:p>
            <a:pPr lvl="1"/>
            <a:r>
              <a:rPr lang="en-US" sz="2400" dirty="0" smtClean="0"/>
              <a:t>Farms were </a:t>
            </a:r>
            <a:r>
              <a:rPr lang="en-US" sz="2400" dirty="0" smtClean="0"/>
              <a:t>super productive</a:t>
            </a:r>
          </a:p>
          <a:p>
            <a:pPr lvl="1"/>
            <a:r>
              <a:rPr lang="en-US" sz="2400" dirty="0" smtClean="0"/>
              <a:t>Lots of workers = low </a:t>
            </a:r>
            <a:r>
              <a:rPr lang="en-US" sz="2400" dirty="0" smtClean="0"/>
              <a:t>wages</a:t>
            </a:r>
          </a:p>
          <a:p>
            <a:r>
              <a:rPr lang="en-US" sz="2800" dirty="0" smtClean="0"/>
              <a:t>Didn’t need industrialization</a:t>
            </a:r>
          </a:p>
          <a:p>
            <a:r>
              <a:rPr lang="en-US" sz="2800" dirty="0" smtClean="0"/>
              <a:t>Inspired Britain </a:t>
            </a:r>
            <a:r>
              <a:rPr lang="en-US" sz="2800" dirty="0" smtClean="0"/>
              <a:t>to tap into this lucrative market</a:t>
            </a:r>
            <a:endParaRPr lang="en-US" sz="2400"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534221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did Great Britain surpass them?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2936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609344"/>
          </a:xfrm>
        </p:spPr>
        <p:txBody>
          <a:bodyPr anchor="t">
            <a:normAutofit/>
          </a:bodyPr>
          <a:lstStyle/>
          <a:p>
            <a:r>
              <a:rPr lang="en-US" sz="6600" u="sng" dirty="0" smtClean="0"/>
              <a:t>Coal and Steam Engines</a:t>
            </a:r>
            <a:endParaRPr lang="en-US" sz="6600" u="sng" dirty="0"/>
          </a:p>
        </p:txBody>
      </p:sp>
      <p:sp>
        <p:nvSpPr>
          <p:cNvPr id="3" name="Content Placeholder 2"/>
          <p:cNvSpPr>
            <a:spLocks noGrp="1"/>
          </p:cNvSpPr>
          <p:nvPr>
            <p:ph idx="1"/>
          </p:nvPr>
        </p:nvSpPr>
        <p:spPr>
          <a:xfrm>
            <a:off x="457200" y="1295400"/>
            <a:ext cx="8229600" cy="5181600"/>
          </a:xfrm>
        </p:spPr>
        <p:txBody>
          <a:bodyPr>
            <a:noAutofit/>
          </a:bodyPr>
          <a:lstStyle/>
          <a:p>
            <a:pPr marL="0" indent="0">
              <a:buNone/>
            </a:pPr>
            <a:r>
              <a:rPr lang="en-US" sz="2800" u="sng" dirty="0" smtClean="0"/>
              <a:t>Steam &amp; Coal</a:t>
            </a:r>
          </a:p>
          <a:p>
            <a:r>
              <a:rPr lang="en-US" sz="2800" dirty="0" smtClean="0"/>
              <a:t>Britain </a:t>
            </a:r>
            <a:r>
              <a:rPr lang="en-US" sz="2800" dirty="0" smtClean="0"/>
              <a:t>had lots of </a:t>
            </a:r>
            <a:r>
              <a:rPr lang="en-US" sz="2800" dirty="0" smtClean="0"/>
              <a:t>“Wet” coal </a:t>
            </a:r>
          </a:p>
          <a:p>
            <a:r>
              <a:rPr lang="en-US" sz="2800" dirty="0" smtClean="0"/>
              <a:t>Steam </a:t>
            </a:r>
            <a:r>
              <a:rPr lang="en-US" sz="2800" dirty="0" smtClean="0"/>
              <a:t>engine “invented” to pump water</a:t>
            </a:r>
          </a:p>
          <a:p>
            <a:r>
              <a:rPr lang="en-US" sz="2800" dirty="0" smtClean="0"/>
              <a:t>More </a:t>
            </a:r>
            <a:r>
              <a:rPr lang="en-US" sz="2800" dirty="0"/>
              <a:t>coal </a:t>
            </a:r>
            <a:r>
              <a:rPr lang="en-US" sz="2800" dirty="0" smtClean="0"/>
              <a:t>= more fuel for </a:t>
            </a:r>
            <a:r>
              <a:rPr lang="en-US" sz="2800" dirty="0"/>
              <a:t>engines</a:t>
            </a:r>
            <a:endParaRPr lang="en-US" sz="2800" dirty="0" smtClean="0"/>
          </a:p>
          <a:p>
            <a:pPr lvl="1"/>
            <a:r>
              <a:rPr lang="en-US" sz="2400" dirty="0" smtClean="0"/>
              <a:t>increased demand/decreasing cost </a:t>
            </a:r>
            <a:endParaRPr lang="en-US" sz="2400" dirty="0" smtClean="0"/>
          </a:p>
          <a:p>
            <a:pPr lvl="1"/>
            <a:r>
              <a:rPr lang="en-US" sz="2400" dirty="0" smtClean="0"/>
              <a:t>Cheap </a:t>
            </a:r>
            <a:r>
              <a:rPr lang="en-US" sz="2400" dirty="0" smtClean="0"/>
              <a:t>coal = steam to power other machines</a:t>
            </a:r>
          </a:p>
          <a:p>
            <a:pPr lvl="1"/>
            <a:r>
              <a:rPr lang="en-US" sz="2400" dirty="0" smtClean="0"/>
              <a:t>positive feedback </a:t>
            </a:r>
            <a:r>
              <a:rPr lang="en-US" sz="2400" dirty="0" smtClean="0"/>
              <a:t>loop</a:t>
            </a:r>
          </a:p>
          <a:p>
            <a:pPr marL="0" indent="0">
              <a:buNone/>
            </a:pPr>
            <a:r>
              <a:rPr lang="en-US" sz="2800" u="sng" dirty="0" smtClean="0"/>
              <a:t>Wages</a:t>
            </a:r>
          </a:p>
          <a:p>
            <a:r>
              <a:rPr lang="en-US" sz="2800" dirty="0" smtClean="0"/>
              <a:t>Britain </a:t>
            </a:r>
            <a:r>
              <a:rPr lang="en-US" sz="2800" dirty="0"/>
              <a:t>had highest wages</a:t>
            </a:r>
          </a:p>
          <a:p>
            <a:pPr lvl="1"/>
            <a:r>
              <a:rPr lang="en-US" sz="2400" dirty="0"/>
              <a:t>Created powered cotton production to avoid paying </a:t>
            </a:r>
            <a:r>
              <a:rPr lang="en-US" sz="2400" dirty="0" smtClean="0"/>
              <a:t>wages</a:t>
            </a:r>
            <a:endParaRPr lang="en-US" sz="2400" dirty="0" smtClean="0"/>
          </a:p>
        </p:txBody>
      </p:sp>
    </p:spTree>
    <p:extLst>
      <p:ext uri="{BB962C8B-B14F-4D97-AF65-F5344CB8AC3E}">
        <p14:creationId xmlns:p14="http://schemas.microsoft.com/office/powerpoint/2010/main" val="272565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772400" cy="1609344"/>
          </a:xfrm>
        </p:spPr>
        <p:txBody>
          <a:bodyPr anchor="t">
            <a:normAutofit/>
          </a:bodyPr>
          <a:lstStyle/>
          <a:p>
            <a:r>
              <a:rPr lang="en-US" sz="6600" u="sng" dirty="0" smtClean="0"/>
              <a:t>Domino Effect</a:t>
            </a:r>
            <a:endParaRPr lang="en-US" sz="6600" u="sng" dirty="0"/>
          </a:p>
        </p:txBody>
      </p:sp>
      <p:sp>
        <p:nvSpPr>
          <p:cNvPr id="3" name="Content Placeholder 2"/>
          <p:cNvSpPr>
            <a:spLocks noGrp="1"/>
          </p:cNvSpPr>
          <p:nvPr>
            <p:ph sz="half" idx="1"/>
          </p:nvPr>
        </p:nvSpPr>
        <p:spPr>
          <a:xfrm>
            <a:off x="27878" y="6019800"/>
            <a:ext cx="8201722" cy="539422"/>
          </a:xfrm>
        </p:spPr>
        <p:txBody>
          <a:bodyPr>
            <a:normAutofit/>
          </a:bodyPr>
          <a:lstStyle/>
          <a:p>
            <a:pPr marL="274320" lvl="1" indent="0">
              <a:buNone/>
            </a:pPr>
            <a:r>
              <a:rPr lang="en-US" sz="2000" dirty="0" smtClean="0"/>
              <a:t>*</a:t>
            </a:r>
            <a:r>
              <a:rPr lang="en-US" sz="2000" i="1" dirty="0" smtClean="0"/>
              <a:t>all increased demand for coal</a:t>
            </a:r>
            <a:endParaRPr lang="en-US" sz="2000" i="1" dirty="0" smtClean="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63950912"/>
              </p:ext>
            </p:extLst>
          </p:nvPr>
        </p:nvGraphicFramePr>
        <p:xfrm>
          <a:off x="76200" y="1143000"/>
          <a:ext cx="89154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635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609344"/>
          </a:xfrm>
        </p:spPr>
        <p:txBody>
          <a:bodyPr anchor="t">
            <a:normAutofit/>
          </a:bodyPr>
          <a:lstStyle/>
          <a:p>
            <a:r>
              <a:rPr lang="en-US" sz="6600" u="sng" dirty="0" smtClean="0"/>
              <a:t>Steel &amp; Trains</a:t>
            </a:r>
            <a:endParaRPr lang="en-US" sz="6600" u="sng" dirty="0"/>
          </a:p>
        </p:txBody>
      </p:sp>
      <p:sp>
        <p:nvSpPr>
          <p:cNvPr id="3" name="Content Placeholder 2"/>
          <p:cNvSpPr>
            <a:spLocks noGrp="1"/>
          </p:cNvSpPr>
          <p:nvPr>
            <p:ph sz="half" idx="1"/>
          </p:nvPr>
        </p:nvSpPr>
        <p:spPr>
          <a:xfrm>
            <a:off x="228600" y="1219200"/>
            <a:ext cx="4114800" cy="4953000"/>
          </a:xfrm>
        </p:spPr>
        <p:txBody>
          <a:bodyPr>
            <a:normAutofit fontScale="92500" lnSpcReduction="10000"/>
          </a:bodyPr>
          <a:lstStyle/>
          <a:p>
            <a:r>
              <a:rPr lang="en-US" sz="3000" dirty="0" smtClean="0"/>
              <a:t>Coal allowed the production of steel</a:t>
            </a:r>
          </a:p>
          <a:p>
            <a:r>
              <a:rPr lang="en-US" sz="3000" dirty="0" smtClean="0"/>
              <a:t>Steam engines and steel = Trains!</a:t>
            </a:r>
          </a:p>
          <a:p>
            <a:pPr lvl="1"/>
            <a:r>
              <a:rPr lang="en-US" sz="2600" dirty="0" smtClean="0"/>
              <a:t>Trains needed steel/steel needed trains</a:t>
            </a:r>
          </a:p>
          <a:p>
            <a:pPr lvl="1"/>
            <a:r>
              <a:rPr lang="en-US" sz="2600" dirty="0" smtClean="0"/>
              <a:t>both needed coal</a:t>
            </a:r>
          </a:p>
          <a:p>
            <a:r>
              <a:rPr lang="en-US" sz="3000" dirty="0" smtClean="0"/>
              <a:t>Demand for steel rose, prices dropped</a:t>
            </a:r>
          </a:p>
          <a:p>
            <a:r>
              <a:rPr lang="en-US" sz="3000" dirty="0" smtClean="0"/>
              <a:t>Increased mobility of goods and people and information</a:t>
            </a:r>
          </a:p>
          <a:p>
            <a:pPr lvl="1"/>
            <a:endParaRPr lang="en-US" dirty="0" smtClean="0"/>
          </a:p>
          <a:p>
            <a:endParaRPr lang="en-US" dirty="0"/>
          </a:p>
        </p:txBody>
      </p:sp>
      <p:sp>
        <p:nvSpPr>
          <p:cNvPr id="6" name="Content Placeholder 5"/>
          <p:cNvSpPr>
            <a:spLocks noGrp="1"/>
          </p:cNvSpPr>
          <p:nvPr>
            <p:ph sz="half" idx="2"/>
          </p:nvPr>
        </p:nvSpPr>
        <p:spPr/>
        <p:txBody>
          <a:bodyPr>
            <a:normAutofit fontScale="92500" lnSpcReduction="10000"/>
          </a:bodyPr>
          <a:lstStyle/>
          <a:p>
            <a:endParaRPr lang="en-US"/>
          </a:p>
        </p:txBody>
      </p:sp>
    </p:spTree>
    <p:extLst>
      <p:ext uri="{BB962C8B-B14F-4D97-AF65-F5344CB8AC3E}">
        <p14:creationId xmlns:p14="http://schemas.microsoft.com/office/powerpoint/2010/main" val="148858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did this look like?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7191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832" y="0"/>
            <a:ext cx="7772400" cy="1761744"/>
          </a:xfrm>
        </p:spPr>
        <p:txBody>
          <a:bodyPr anchor="t">
            <a:normAutofit/>
          </a:bodyPr>
          <a:lstStyle/>
          <a:p>
            <a:pPr algn="ctr"/>
            <a:r>
              <a:rPr lang="en-US" sz="6600" u="sng" dirty="0" smtClean="0"/>
              <a:t>Britain Change</a:t>
            </a:r>
            <a:endParaRPr lang="en-US" sz="6600" u="sng" dirty="0"/>
          </a:p>
        </p:txBody>
      </p:sp>
      <p:sp>
        <p:nvSpPr>
          <p:cNvPr id="3" name="Text Placeholder 2"/>
          <p:cNvSpPr>
            <a:spLocks noGrp="1"/>
          </p:cNvSpPr>
          <p:nvPr>
            <p:ph type="body" idx="1"/>
          </p:nvPr>
        </p:nvSpPr>
        <p:spPr>
          <a:xfrm>
            <a:off x="652095" y="1121664"/>
            <a:ext cx="3657600" cy="640080"/>
          </a:xfrm>
        </p:spPr>
        <p:txBody>
          <a:bodyPr/>
          <a:lstStyle/>
          <a:p>
            <a:pPr algn="ctr"/>
            <a:r>
              <a:rPr lang="en-US" dirty="0"/>
              <a:t>1750</a:t>
            </a:r>
          </a:p>
        </p:txBody>
      </p:sp>
      <p:sp>
        <p:nvSpPr>
          <p:cNvPr id="4" name="Content Placeholder 3"/>
          <p:cNvSpPr>
            <a:spLocks noGrp="1"/>
          </p:cNvSpPr>
          <p:nvPr>
            <p:ph sz="half" idx="2"/>
          </p:nvPr>
        </p:nvSpPr>
        <p:spPr>
          <a:xfrm>
            <a:off x="685800" y="1761744"/>
            <a:ext cx="3657600" cy="4273296"/>
          </a:xfrm>
        </p:spPr>
        <p:txBody>
          <a:bodyPr>
            <a:normAutofit/>
          </a:bodyPr>
          <a:lstStyle/>
          <a:p>
            <a:r>
              <a:rPr lang="en-US" sz="2400" dirty="0" smtClean="0"/>
              <a:t>80</a:t>
            </a:r>
            <a:r>
              <a:rPr lang="en-US" sz="2400" dirty="0"/>
              <a:t>% lived in rural settings</a:t>
            </a:r>
          </a:p>
          <a:p>
            <a:r>
              <a:rPr lang="en-US" sz="2400" dirty="0"/>
              <a:t>70% </a:t>
            </a:r>
            <a:r>
              <a:rPr lang="en-US" sz="2400" dirty="0" smtClean="0"/>
              <a:t>farmed</a:t>
            </a:r>
            <a:endParaRPr lang="en-US" sz="2400" dirty="0"/>
          </a:p>
          <a:p>
            <a:r>
              <a:rPr lang="en-US" sz="2400" dirty="0"/>
              <a:t>Exported grain </a:t>
            </a:r>
            <a:endParaRPr lang="en-US" sz="2400" dirty="0" smtClean="0"/>
          </a:p>
          <a:p>
            <a:r>
              <a:rPr lang="en-US" sz="2400" dirty="0" smtClean="0"/>
              <a:t>Raw </a:t>
            </a:r>
            <a:r>
              <a:rPr lang="en-US" sz="2400" dirty="0"/>
              <a:t>materials from within the country. </a:t>
            </a:r>
          </a:p>
          <a:p>
            <a:r>
              <a:rPr lang="en-US" sz="2400" dirty="0"/>
              <a:t>less than 2 % of global production.</a:t>
            </a:r>
            <a:endParaRPr lang="en-US" sz="2400" dirty="0"/>
          </a:p>
        </p:txBody>
      </p:sp>
      <p:sp>
        <p:nvSpPr>
          <p:cNvPr id="5" name="Text Placeholder 4"/>
          <p:cNvSpPr>
            <a:spLocks noGrp="1"/>
          </p:cNvSpPr>
          <p:nvPr>
            <p:ph type="body" sz="quarter" idx="3"/>
          </p:nvPr>
        </p:nvSpPr>
        <p:spPr>
          <a:xfrm>
            <a:off x="5136744" y="1121664"/>
            <a:ext cx="3657600" cy="640080"/>
          </a:xfrm>
        </p:spPr>
        <p:txBody>
          <a:bodyPr/>
          <a:lstStyle/>
          <a:p>
            <a:pPr algn="ctr"/>
            <a:r>
              <a:rPr lang="en-US" dirty="0" smtClean="0"/>
              <a:t>1900</a:t>
            </a:r>
            <a:endParaRPr lang="en-US" dirty="0"/>
          </a:p>
        </p:txBody>
      </p:sp>
      <p:sp>
        <p:nvSpPr>
          <p:cNvPr id="6" name="Content Placeholder 5"/>
          <p:cNvSpPr>
            <a:spLocks noGrp="1"/>
          </p:cNvSpPr>
          <p:nvPr>
            <p:ph sz="quarter" idx="4"/>
          </p:nvPr>
        </p:nvSpPr>
        <p:spPr>
          <a:xfrm>
            <a:off x="5181600" y="1761744"/>
            <a:ext cx="3657600" cy="4206240"/>
          </a:xfrm>
        </p:spPr>
        <p:txBody>
          <a:bodyPr>
            <a:normAutofit/>
          </a:bodyPr>
          <a:lstStyle/>
          <a:p>
            <a:r>
              <a:rPr lang="en-US" sz="2400" dirty="0"/>
              <a:t>75% lived in cities</a:t>
            </a:r>
          </a:p>
          <a:p>
            <a:r>
              <a:rPr lang="en-US" sz="2400" dirty="0" smtClean="0"/>
              <a:t>9% farmed</a:t>
            </a:r>
            <a:endParaRPr lang="en-US" sz="2400" dirty="0"/>
          </a:p>
          <a:p>
            <a:r>
              <a:rPr lang="en-US" sz="2400" dirty="0" smtClean="0"/>
              <a:t>Imported half its food </a:t>
            </a:r>
          </a:p>
          <a:p>
            <a:r>
              <a:rPr lang="en-US" sz="2400" dirty="0" smtClean="0"/>
              <a:t>Imported  Raw materials</a:t>
            </a:r>
            <a:endParaRPr lang="en-US" sz="2400" dirty="0"/>
          </a:p>
          <a:p>
            <a:pPr lvl="1"/>
            <a:r>
              <a:rPr lang="en-US" sz="2000" dirty="0" smtClean="0"/>
              <a:t>consumed </a:t>
            </a:r>
            <a:r>
              <a:rPr lang="en-US" sz="2000" dirty="0"/>
              <a:t>25% fuel</a:t>
            </a:r>
          </a:p>
          <a:p>
            <a:r>
              <a:rPr lang="en-US" sz="2400" dirty="0" smtClean="0"/>
              <a:t>over </a:t>
            </a:r>
            <a:r>
              <a:rPr lang="en-US" sz="2400" dirty="0"/>
              <a:t>25 %</a:t>
            </a:r>
            <a:r>
              <a:rPr lang="en-US" sz="2400" dirty="0" smtClean="0"/>
              <a:t> </a:t>
            </a:r>
            <a:r>
              <a:rPr lang="en-US" sz="2400" dirty="0"/>
              <a:t>of global production.</a:t>
            </a:r>
          </a:p>
          <a:p>
            <a:endParaRPr lang="en-US" dirty="0"/>
          </a:p>
        </p:txBody>
      </p:sp>
    </p:spTree>
    <p:extLst>
      <p:ext uri="{BB962C8B-B14F-4D97-AF65-F5344CB8AC3E}">
        <p14:creationId xmlns:p14="http://schemas.microsoft.com/office/powerpoint/2010/main" val="767754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914</TotalTime>
  <Words>630</Words>
  <Application>Microsoft Office PowerPoint</Application>
  <PresentationFormat>On-screen Show (4:3)</PresentationFormat>
  <Paragraphs>83</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Rockwell</vt:lpstr>
      <vt:lpstr>Rockwell Condensed</vt:lpstr>
      <vt:lpstr>Wingdings</vt:lpstr>
      <vt:lpstr>Wood Type</vt:lpstr>
      <vt:lpstr>Industrial Revolution</vt:lpstr>
      <vt:lpstr>Before the Revolution</vt:lpstr>
      <vt:lpstr>India</vt:lpstr>
      <vt:lpstr>Why did Great Britain surpass them?</vt:lpstr>
      <vt:lpstr>Coal and Steam Engines</vt:lpstr>
      <vt:lpstr>Domino Effect</vt:lpstr>
      <vt:lpstr>Steel &amp; Trains</vt:lpstr>
      <vt:lpstr>What did this look like?</vt:lpstr>
      <vt:lpstr>Britain Change</vt:lpstr>
      <vt:lpstr>Impacts</vt:lpstr>
      <vt:lpstr>Global Event</vt:lpstr>
      <vt:lpstr>Long Term Impact</vt:lpstr>
    </vt:vector>
  </TitlesOfParts>
  <Company>Buchanan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ERASE-ME</dc:creator>
  <cp:lastModifiedBy>ANTHONY DEORNELLAS</cp:lastModifiedBy>
  <cp:revision>39</cp:revision>
  <dcterms:created xsi:type="dcterms:W3CDTF">2017-05-17T13:59:44Z</dcterms:created>
  <dcterms:modified xsi:type="dcterms:W3CDTF">2018-04-20T14:25:21Z</dcterms:modified>
</cp:coreProperties>
</file>