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8" r:id="rId3"/>
    <p:sldId id="269" r:id="rId4"/>
    <p:sldId id="271" r:id="rId5"/>
    <p:sldId id="277" r:id="rId6"/>
    <p:sldId id="276" r:id="rId7"/>
    <p:sldId id="273" r:id="rId8"/>
    <p:sldId id="259" r:id="rId9"/>
    <p:sldId id="278" r:id="rId10"/>
    <p:sldId id="272" r:id="rId11"/>
    <p:sldId id="274" r:id="rId12"/>
    <p:sldId id="275" r:id="rId13"/>
    <p:sldId id="279" r:id="rId14"/>
    <p:sldId id="261" r:id="rId15"/>
    <p:sldId id="262" r:id="rId16"/>
    <p:sldId id="28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0" d="100"/>
          <a:sy n="60" d="100"/>
        </p:scale>
        <p:origin x="9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-0YsoaN__8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Macedon: Birth of Combined 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Hypastists – Shield Bearers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Means shield-bearer</a:t>
            </a:r>
          </a:p>
          <a:p>
            <a:r>
              <a:rPr lang="en-US" sz="2400" dirty="0" smtClean="0"/>
              <a:t>Essentially were Greek hoplites</a:t>
            </a:r>
          </a:p>
          <a:p>
            <a:r>
              <a:rPr lang="en-US" sz="2400" dirty="0" smtClean="0"/>
              <a:t>Numbered around 3000</a:t>
            </a:r>
          </a:p>
          <a:p>
            <a:r>
              <a:rPr lang="en-US" sz="2400" dirty="0" smtClean="0"/>
              <a:t>Protected the flanks of the phalanx and act to link them to cavalry</a:t>
            </a:r>
          </a:p>
          <a:p>
            <a:r>
              <a:rPr lang="en-US" sz="2400" dirty="0" smtClean="0"/>
              <a:t>There training and tactical flexibility  made them critical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4728" y="2093976"/>
            <a:ext cx="6159504" cy="40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093976"/>
            <a:ext cx="4754880" cy="407822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Thessalian </a:t>
            </a:r>
            <a:r>
              <a:rPr lang="en-US" sz="2600" dirty="0"/>
              <a:t>Heavy Allied </a:t>
            </a:r>
            <a:r>
              <a:rPr lang="en-US" sz="2600" dirty="0" smtClean="0"/>
              <a:t>Cavalry</a:t>
            </a:r>
          </a:p>
          <a:p>
            <a:pPr lvl="2"/>
            <a:r>
              <a:rPr lang="en-US" sz="2000" dirty="0" smtClean="0"/>
              <a:t>Considered best cavalry in Greece</a:t>
            </a:r>
          </a:p>
          <a:p>
            <a:pPr lvl="2"/>
            <a:r>
              <a:rPr lang="en-US" sz="2000" dirty="0" smtClean="0"/>
              <a:t>Protected Left Flank, mostly defensive</a:t>
            </a:r>
          </a:p>
          <a:p>
            <a:pPr lvl="2"/>
            <a:r>
              <a:rPr lang="en-US" sz="2000" dirty="0" smtClean="0"/>
              <a:t>Used the Rhombus formation</a:t>
            </a:r>
            <a:endParaRPr lang="en-US" sz="2000" dirty="0"/>
          </a:p>
          <a:p>
            <a:r>
              <a:rPr lang="en-US" sz="2800" dirty="0" smtClean="0"/>
              <a:t>Used a variety or regional/ specialized troops, including hoplites</a:t>
            </a:r>
          </a:p>
          <a:p>
            <a:pPr lvl="1"/>
            <a:r>
              <a:rPr lang="en-US" sz="2600" dirty="0" smtClean="0"/>
              <a:t>These troops provided tactical diversity</a:t>
            </a:r>
            <a:endParaRPr lang="en-US" sz="2600" dirty="0"/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984" t="-1209" r="2332" b="21028"/>
          <a:stretch/>
        </p:blipFill>
        <p:spPr>
          <a:xfrm>
            <a:off x="6419890" y="1175719"/>
            <a:ext cx="4678947" cy="53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Emphasized Mobility</a:t>
            </a:r>
          </a:p>
          <a:p>
            <a:r>
              <a:rPr lang="en-US" sz="2800" dirty="0" smtClean="0"/>
              <a:t>Carried their own supplies</a:t>
            </a:r>
          </a:p>
          <a:p>
            <a:pPr lvl="1"/>
            <a:r>
              <a:rPr lang="en-US" sz="2400" dirty="0" smtClean="0"/>
              <a:t>Limited pack animals</a:t>
            </a:r>
          </a:p>
          <a:p>
            <a:r>
              <a:rPr lang="en-US" sz="2800" dirty="0" smtClean="0"/>
              <a:t>Could campaign year round</a:t>
            </a:r>
          </a:p>
          <a:p>
            <a:r>
              <a:rPr lang="en-US" sz="2800" dirty="0" smtClean="0"/>
              <a:t>Used mobile siege train</a:t>
            </a:r>
          </a:p>
          <a:p>
            <a:pPr lvl="1"/>
            <a:r>
              <a:rPr lang="en-US" sz="2400" dirty="0" smtClean="0"/>
              <a:t>Including engineers and war engines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2043" y="1184928"/>
            <a:ext cx="5277852" cy="4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" y="-1"/>
            <a:ext cx="10058400" cy="1399071"/>
          </a:xfrm>
        </p:spPr>
        <p:txBody>
          <a:bodyPr/>
          <a:lstStyle/>
          <a:p>
            <a:r>
              <a:rPr lang="en-US" dirty="0" smtClean="0"/>
              <a:t>Major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95" y="1348339"/>
            <a:ext cx="4754880" cy="5164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Flying Wedge</a:t>
            </a:r>
          </a:p>
          <a:p>
            <a:r>
              <a:rPr lang="en-US" sz="2400" dirty="0" smtClean="0"/>
              <a:t>Cavalry Formation</a:t>
            </a:r>
          </a:p>
          <a:p>
            <a:r>
              <a:rPr lang="en-US" sz="2400" dirty="0" smtClean="0"/>
              <a:t>20 men deep and 20 men wide as base – 200 total</a:t>
            </a:r>
          </a:p>
          <a:p>
            <a:r>
              <a:rPr lang="en-US" sz="2400" dirty="0" smtClean="0"/>
              <a:t>Leader at point to direct the wedge</a:t>
            </a:r>
          </a:p>
          <a:p>
            <a:r>
              <a:rPr lang="en-US" sz="2400" dirty="0" smtClean="0"/>
              <a:t>Allowed exploitation of gaps in enemy lines</a:t>
            </a:r>
          </a:p>
          <a:p>
            <a:pPr lvl="1"/>
            <a:r>
              <a:rPr lang="en-US" sz="2000" dirty="0" smtClean="0"/>
              <a:t>Needed a gap to be effective</a:t>
            </a:r>
            <a:endParaRPr lang="en-US" sz="2000" dirty="0"/>
          </a:p>
          <a:p>
            <a:pPr marL="0" indent="0">
              <a:buNone/>
            </a:pPr>
            <a:r>
              <a:rPr lang="en-US" sz="2400" b="1" u="sng" dirty="0" smtClean="0"/>
              <a:t>Hammer and Anvil</a:t>
            </a:r>
          </a:p>
          <a:p>
            <a:r>
              <a:rPr lang="en-US" sz="2400" dirty="0"/>
              <a:t>While the infantry lines are </a:t>
            </a:r>
            <a:r>
              <a:rPr lang="en-US" sz="2400" dirty="0" smtClean="0"/>
              <a:t>fixed, a </a:t>
            </a:r>
            <a:r>
              <a:rPr lang="en-US" sz="2400" dirty="0"/>
              <a:t>cavalry force </a:t>
            </a:r>
            <a:r>
              <a:rPr lang="en-US" sz="2400" dirty="0" smtClean="0"/>
              <a:t>attacks </a:t>
            </a:r>
            <a:r>
              <a:rPr lang="en-US" sz="2400" dirty="0"/>
              <a:t>from </a:t>
            </a:r>
            <a:r>
              <a:rPr lang="en-US" sz="2400" dirty="0" smtClean="0"/>
              <a:t>behind</a:t>
            </a:r>
            <a:endParaRPr lang="en-US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884" y="150737"/>
            <a:ext cx="3560424" cy="30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80535" y="1572229"/>
            <a:ext cx="538114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031" y="3221745"/>
            <a:ext cx="4735605" cy="35053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644781" y="5261810"/>
            <a:ext cx="3429289" cy="208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474" y="2093976"/>
            <a:ext cx="5263254" cy="4078224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Phillips goal was to expand Macedonia</a:t>
            </a:r>
          </a:p>
          <a:p>
            <a:r>
              <a:rPr lang="en-US" sz="2400" dirty="0" smtClean="0"/>
              <a:t>The Balkans were his target but Greek fear brought them into conflict</a:t>
            </a:r>
          </a:p>
          <a:p>
            <a:r>
              <a:rPr lang="en-US" sz="2400" dirty="0" smtClean="0"/>
              <a:t>Philip II marched against Thebes and Athens at Chaeronea</a:t>
            </a:r>
            <a:endParaRPr lang="en-US" sz="2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17" y="211917"/>
            <a:ext cx="5773714" cy="640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69" y="0"/>
            <a:ext cx="10058400" cy="1609344"/>
          </a:xfrm>
        </p:spPr>
        <p:txBody>
          <a:bodyPr/>
          <a:lstStyle/>
          <a:p>
            <a:r>
              <a:rPr lang="en-US" dirty="0" smtClean="0"/>
              <a:t>Battle of Chaeronea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2122" y="1288661"/>
            <a:ext cx="9582110" cy="7005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https://www.youtube.com/watch?v=-0YsoaN__</a:t>
            </a:r>
            <a:r>
              <a:rPr lang="en-US" dirty="0" smtClean="0">
                <a:hlinkClick r:id="rId2"/>
              </a:rPr>
              <a:t>8U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22186" y="1777464"/>
            <a:ext cx="6967246" cy="49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Uniting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006" y="2093976"/>
            <a:ext cx="4754880" cy="3977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Created the Hellenic League</a:t>
            </a:r>
          </a:p>
          <a:p>
            <a:pPr lvl="1"/>
            <a:r>
              <a:rPr lang="en-US" sz="2000" dirty="0" smtClean="0"/>
              <a:t>Consisted of Greek states</a:t>
            </a:r>
          </a:p>
          <a:p>
            <a:pPr lvl="1"/>
            <a:r>
              <a:rPr lang="en-US" sz="2000" dirty="0" smtClean="0"/>
              <a:t>Macedon not a member but had alliances with each state</a:t>
            </a:r>
          </a:p>
          <a:p>
            <a:pPr lvl="2"/>
            <a:r>
              <a:rPr lang="en-US" sz="1800" dirty="0" smtClean="0"/>
              <a:t>Benefits from league without being bound</a:t>
            </a:r>
          </a:p>
          <a:p>
            <a:pPr lvl="1"/>
            <a:r>
              <a:rPr lang="en-US" sz="2000" dirty="0" smtClean="0"/>
              <a:t>Unified foreign policy and military leader, or hegemon</a:t>
            </a:r>
          </a:p>
          <a:p>
            <a:pPr lvl="2"/>
            <a:r>
              <a:rPr lang="en-US" sz="1800" dirty="0" smtClean="0"/>
              <a:t>Title given to Philip and his successors</a:t>
            </a:r>
          </a:p>
          <a:p>
            <a:pPr lvl="1"/>
            <a:r>
              <a:rPr lang="en-US" sz="2000" dirty="0" smtClean="0"/>
              <a:t>Ratified and declared war on Persia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4728" y="964825"/>
            <a:ext cx="6170227" cy="49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Before he could invade Persia, Phillip murdered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III becomes 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7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217932"/>
            <a:ext cx="10058400" cy="1609344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680210"/>
            <a:ext cx="4754880" cy="3977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Considered Greek backwater</a:t>
            </a:r>
          </a:p>
          <a:p>
            <a:pPr lvl="1"/>
            <a:r>
              <a:rPr lang="en-US" sz="2400" dirty="0" smtClean="0"/>
              <a:t>“Barbarians”</a:t>
            </a:r>
          </a:p>
          <a:p>
            <a:r>
              <a:rPr lang="en-US" sz="2800" dirty="0" smtClean="0"/>
              <a:t>Nobility undermined the Kings</a:t>
            </a:r>
          </a:p>
          <a:p>
            <a:r>
              <a:rPr lang="en-US" sz="2800" dirty="0" smtClean="0"/>
              <a:t>During the Peloponnesian, Wars only had 400 Cavalry a bad infantry</a:t>
            </a:r>
          </a:p>
          <a:p>
            <a:r>
              <a:rPr lang="en-US" sz="2800" dirty="0" smtClean="0"/>
              <a:t>Afterwards, Macedonia is badly defeated, Phillip II becomes king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6950" y="2036059"/>
            <a:ext cx="5848350" cy="46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Philip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dirty="0" smtClean="0"/>
              <a:t>Phillip II grew </a:t>
            </a:r>
            <a:r>
              <a:rPr lang="en-US" sz="2800" dirty="0"/>
              <a:t>up </a:t>
            </a:r>
            <a:r>
              <a:rPr lang="en-US" sz="2800" dirty="0" smtClean="0"/>
              <a:t>as a </a:t>
            </a:r>
            <a:r>
              <a:rPr lang="en-US" sz="2800" dirty="0"/>
              <a:t>hostage in Thebes</a:t>
            </a:r>
          </a:p>
          <a:p>
            <a:pPr>
              <a:buClrTx/>
            </a:pPr>
            <a:r>
              <a:rPr lang="en-US" sz="2800" dirty="0" smtClean="0"/>
              <a:t>He was able to study the reformed in Athens and learn from Epaminondas</a:t>
            </a:r>
            <a:endParaRPr lang="en-US" sz="2800" dirty="0"/>
          </a:p>
          <a:p>
            <a:pPr>
              <a:buClrTx/>
            </a:pPr>
            <a:r>
              <a:rPr lang="en-US" sz="2800" dirty="0" smtClean="0"/>
              <a:t>Added to the reforms </a:t>
            </a:r>
          </a:p>
          <a:p>
            <a:pPr lvl="1">
              <a:buClrTx/>
            </a:pPr>
            <a:r>
              <a:rPr lang="en-US" sz="2400" dirty="0" smtClean="0"/>
              <a:t>Perfected the phalanx </a:t>
            </a:r>
          </a:p>
          <a:p>
            <a:pPr lvl="1">
              <a:buClrTx/>
            </a:pPr>
            <a:r>
              <a:rPr lang="en-US" sz="2400" dirty="0" smtClean="0"/>
              <a:t>Integrated it into a flexible combined arms tactical system</a:t>
            </a:r>
            <a:endParaRPr lang="en-US" sz="2400" dirty="0"/>
          </a:p>
          <a:p>
            <a:pPr marL="0" indent="0">
              <a:buClrTx/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1" y="887197"/>
            <a:ext cx="6019800" cy="59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10366248" cy="4438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Standardized weapons and discipline to the phalanx</a:t>
            </a:r>
          </a:p>
          <a:p>
            <a:pPr lvl="1"/>
            <a:r>
              <a:rPr lang="en-US" sz="2400" dirty="0" smtClean="0"/>
              <a:t>Constant Practice, experience, and action</a:t>
            </a:r>
          </a:p>
          <a:p>
            <a:r>
              <a:rPr lang="en-US" sz="2800" dirty="0" smtClean="0"/>
              <a:t>Created citizen soldiers whose status came from service to the king</a:t>
            </a:r>
          </a:p>
          <a:p>
            <a:pPr lvl="1"/>
            <a:r>
              <a:rPr lang="en-US" sz="2400" dirty="0" smtClean="0"/>
              <a:t>Communal Cohesion</a:t>
            </a:r>
          </a:p>
          <a:p>
            <a:pPr lvl="1"/>
            <a:r>
              <a:rPr lang="en-US" sz="2400" dirty="0" smtClean="0"/>
              <a:t>Drill and Discipline</a:t>
            </a:r>
          </a:p>
          <a:p>
            <a:r>
              <a:rPr lang="en-US" sz="2800" dirty="0" smtClean="0"/>
              <a:t>Soldiers paid, allowing maintenance of farms</a:t>
            </a:r>
          </a:p>
          <a:p>
            <a:pPr lvl="1"/>
            <a:r>
              <a:rPr lang="en-US" sz="2400" dirty="0" smtClean="0"/>
              <a:t>Best parts of Citizen and Professional troops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balanced power with Nobility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Macedonian Phalanx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16190" y="5221705"/>
            <a:ext cx="2767263" cy="1636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9" y="-156813"/>
            <a:ext cx="10058400" cy="1609344"/>
          </a:xfrm>
        </p:spPr>
        <p:txBody>
          <a:bodyPr/>
          <a:lstStyle/>
          <a:p>
            <a:r>
              <a:rPr lang="en-US" dirty="0" smtClean="0"/>
              <a:t>Sarissa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79931"/>
            <a:ext cx="11322320" cy="2550423"/>
          </a:xfrm>
        </p:spPr>
        <p:txBody>
          <a:bodyPr>
            <a:noAutofit/>
          </a:bodyPr>
          <a:lstStyle/>
          <a:p>
            <a:r>
              <a:rPr lang="en-US" sz="2400" dirty="0" smtClean="0"/>
              <a:t>14-18 foot pike</a:t>
            </a:r>
          </a:p>
          <a:p>
            <a:pPr lvl="1"/>
            <a:r>
              <a:rPr lang="en-US" sz="2000" dirty="0" smtClean="0"/>
              <a:t>Required two hands to use</a:t>
            </a:r>
          </a:p>
          <a:p>
            <a:r>
              <a:rPr lang="en-US" sz="2400" dirty="0" smtClean="0"/>
              <a:t>Made of resilient cornel wood, iron head, and bronze butt-spike</a:t>
            </a:r>
          </a:p>
          <a:p>
            <a:pPr lvl="1"/>
            <a:r>
              <a:rPr lang="en-US" sz="2000" dirty="0" smtClean="0"/>
              <a:t>Spike as counter-balance</a:t>
            </a:r>
          </a:p>
          <a:p>
            <a:r>
              <a:rPr lang="en-US" sz="2400" dirty="0" smtClean="0"/>
              <a:t>Possible that </a:t>
            </a:r>
            <a:r>
              <a:rPr lang="en-US" sz="2400" dirty="0" err="1" smtClean="0"/>
              <a:t>Sarissas</a:t>
            </a:r>
            <a:r>
              <a:rPr lang="en-US" sz="2400" dirty="0" smtClean="0"/>
              <a:t> could be broken down</a:t>
            </a:r>
          </a:p>
          <a:p>
            <a:r>
              <a:rPr lang="en-US" sz="2400" dirty="0" smtClean="0"/>
              <a:t>When used in coordination deadly, useless in single combat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1606" y="3192379"/>
            <a:ext cx="10500394" cy="36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Phalangite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92" y="1609344"/>
            <a:ext cx="6312951" cy="48596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Phyrangrian</a:t>
            </a:r>
            <a:r>
              <a:rPr lang="en-US" sz="2400" dirty="0" smtClean="0"/>
              <a:t> Helm – Typically Bronze or Iron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Linothorax</a:t>
            </a:r>
            <a:r>
              <a:rPr lang="en-US" sz="2400" dirty="0"/>
              <a:t> </a:t>
            </a:r>
            <a:r>
              <a:rPr lang="en-US" sz="2400" dirty="0" smtClean="0"/>
              <a:t>- cuirass </a:t>
            </a:r>
            <a:r>
              <a:rPr lang="en-US" sz="2400" dirty="0"/>
              <a:t>of stiff linen built up of glued or stitched layers of textile; </a:t>
            </a:r>
            <a:r>
              <a:rPr lang="en-US" sz="2400" dirty="0" smtClean="0"/>
              <a:t>possibly leather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Telamon</a:t>
            </a:r>
            <a:r>
              <a:rPr lang="en-US" sz="2400" dirty="0"/>
              <a:t> shield</a:t>
            </a:r>
            <a:r>
              <a:rPr lang="en-US" sz="2400" dirty="0" smtClean="0"/>
              <a:t> – similar to </a:t>
            </a:r>
            <a:r>
              <a:rPr lang="en-US" sz="2400" dirty="0" err="1" smtClean="0"/>
              <a:t>Pelta</a:t>
            </a:r>
            <a:r>
              <a:rPr lang="en-US" sz="2400" dirty="0" smtClean="0"/>
              <a:t>, strapped to the shoulder since hands were needed for Sarissa 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Kopis</a:t>
            </a:r>
            <a:r>
              <a:rPr lang="en-US" sz="2400" dirty="0" smtClean="0"/>
              <a:t> – One of several </a:t>
            </a:r>
            <a:r>
              <a:rPr lang="en-US" sz="2400" dirty="0" err="1" smtClean="0"/>
              <a:t>sowrd</a:t>
            </a:r>
            <a:r>
              <a:rPr lang="en-US" sz="2400" dirty="0" smtClean="0"/>
              <a:t> types used as secondary weapons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Knemides</a:t>
            </a:r>
            <a:r>
              <a:rPr lang="en-US" sz="2400" dirty="0" smtClean="0"/>
              <a:t>  – Bronze, similar to hoplites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1" b="89931" l="55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795" y="0"/>
            <a:ext cx="4722205" cy="7555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325"/>
          <a:stretch/>
        </p:blipFill>
        <p:spPr>
          <a:xfrm>
            <a:off x="12392166" y="-635473"/>
            <a:ext cx="47153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5972" y="353382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733604" y="240282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803029" y="840464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61462" y="4491424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850807" y="1389541"/>
            <a:ext cx="446364" cy="5609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636177" y="3889613"/>
            <a:ext cx="554987" cy="6018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659405" y="614992"/>
            <a:ext cx="812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065827" y="2664431"/>
            <a:ext cx="1182706" cy="105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70249" y="5699306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8273913" y="5548853"/>
            <a:ext cx="726570" cy="3009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8977"/>
            <a:ext cx="7620000" cy="1143000"/>
          </a:xfrm>
        </p:spPr>
        <p:txBody>
          <a:bodyPr/>
          <a:lstStyle/>
          <a:p>
            <a:r>
              <a:rPr lang="en-US" dirty="0"/>
              <a:t>Macedonian Phalanx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4023"/>
            <a:ext cx="7086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Fought typically 16 men deep, 16 across</a:t>
            </a:r>
          </a:p>
          <a:p>
            <a:r>
              <a:rPr lang="en-US" sz="2400" dirty="0" smtClean="0"/>
              <a:t>Professionally drilled</a:t>
            </a:r>
          </a:p>
          <a:p>
            <a:pPr lvl="1"/>
            <a:r>
              <a:rPr lang="en-US" sz="2200" dirty="0" smtClean="0"/>
              <a:t>Sarissa required special training</a:t>
            </a:r>
            <a:endParaRPr lang="en-US" sz="2200" dirty="0" smtClean="0"/>
          </a:p>
          <a:p>
            <a:r>
              <a:rPr lang="en-US" sz="2400" dirty="0" smtClean="0"/>
              <a:t>First </a:t>
            </a:r>
            <a:r>
              <a:rPr lang="en-US" sz="2400" dirty="0" smtClean="0"/>
              <a:t>5 rows had spears down</a:t>
            </a:r>
          </a:p>
          <a:p>
            <a:r>
              <a:rPr lang="en-US" sz="2400" dirty="0" smtClean="0"/>
              <a:t>Later rows had at 45 degrees to deflect missiles</a:t>
            </a:r>
          </a:p>
          <a:p>
            <a:r>
              <a:rPr lang="en-US" sz="2400" dirty="0" smtClean="0"/>
              <a:t>Light Armor to increase </a:t>
            </a:r>
            <a:r>
              <a:rPr lang="en-US" sz="2400" dirty="0" smtClean="0"/>
              <a:t>speed</a:t>
            </a:r>
          </a:p>
          <a:p>
            <a:r>
              <a:rPr lang="en-US" sz="2400" dirty="0" smtClean="0"/>
              <a:t>Flanks Vulnerable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81023"/>
            <a:ext cx="7879394" cy="292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Companion Cavalry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Macedonia traditionally a cavalry power </a:t>
            </a:r>
          </a:p>
          <a:p>
            <a:r>
              <a:rPr lang="en-US" dirty="0" smtClean="0"/>
              <a:t>Companions made up as nobles</a:t>
            </a:r>
          </a:p>
          <a:p>
            <a:pPr lvl="1"/>
            <a:r>
              <a:rPr lang="en-US" dirty="0" smtClean="0"/>
              <a:t>Many died prior to Phillip</a:t>
            </a:r>
          </a:p>
          <a:p>
            <a:pPr lvl="1"/>
            <a:r>
              <a:rPr lang="en-US" dirty="0" smtClean="0"/>
              <a:t>He made many supporters new nobles</a:t>
            </a:r>
          </a:p>
          <a:p>
            <a:pPr lvl="2"/>
            <a:r>
              <a:rPr lang="en-US" dirty="0" smtClean="0"/>
              <a:t>Increased numbers/loyalty</a:t>
            </a:r>
          </a:p>
          <a:p>
            <a:r>
              <a:rPr lang="en-US" dirty="0" smtClean="0"/>
              <a:t>Carried a 12 </a:t>
            </a:r>
            <a:r>
              <a:rPr lang="en-US" dirty="0" err="1" smtClean="0"/>
              <a:t>ft</a:t>
            </a:r>
            <a:r>
              <a:rPr lang="en-US" dirty="0" smtClean="0"/>
              <a:t> spear called the </a:t>
            </a:r>
            <a:r>
              <a:rPr lang="en-US" dirty="0" err="1" smtClean="0"/>
              <a:t>Xyston</a:t>
            </a:r>
            <a:endParaRPr lang="en-US" dirty="0" smtClean="0"/>
          </a:p>
          <a:p>
            <a:pPr lvl="1"/>
            <a:r>
              <a:rPr lang="en-US" dirty="0" smtClean="0"/>
              <a:t>Double ended, if broken still had a weapon</a:t>
            </a:r>
          </a:p>
          <a:p>
            <a:r>
              <a:rPr lang="en-US" dirty="0" smtClean="0"/>
              <a:t>Heavily armored, like hoplites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8" b="97209" l="1395" r="98721">
                        <a14:backgroundMark x1="11047" y1="41628" x2="14884" y2="56744"/>
                        <a14:backgroundMark x1="13488" y1="68372" x2="19651" y2="62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941" y="777923"/>
            <a:ext cx="5547815" cy="5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443</TotalTime>
  <Words>572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Rockwell</vt:lpstr>
      <vt:lpstr>Rockwell Condensed</vt:lpstr>
      <vt:lpstr>Wingdings</vt:lpstr>
      <vt:lpstr>Wood Type</vt:lpstr>
      <vt:lpstr>Macedon: Birth of Combined Arms</vt:lpstr>
      <vt:lpstr>Background</vt:lpstr>
      <vt:lpstr>Philip II</vt:lpstr>
      <vt:lpstr>Reforms</vt:lpstr>
      <vt:lpstr>Macedonian Phalanx</vt:lpstr>
      <vt:lpstr>Sarissa </vt:lpstr>
      <vt:lpstr> Phalangite Equipment</vt:lpstr>
      <vt:lpstr>Macedonian Phalanx</vt:lpstr>
      <vt:lpstr>Companion Cavalry</vt:lpstr>
      <vt:lpstr>Hypastists – Shield Bearers</vt:lpstr>
      <vt:lpstr>Other Units</vt:lpstr>
      <vt:lpstr>Operations</vt:lpstr>
      <vt:lpstr>Major Tactics</vt:lpstr>
      <vt:lpstr>Goals</vt:lpstr>
      <vt:lpstr>Battle of Chaeronea</vt:lpstr>
      <vt:lpstr>Uniting Greece</vt:lpstr>
      <vt:lpstr>Before he could invade Persia, Phillip murdered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Macedonia</dc:title>
  <dc:creator>ANTHONY DEORNELLAS</dc:creator>
  <cp:lastModifiedBy>ANTHONY DEORNELLAS</cp:lastModifiedBy>
  <cp:revision>22</cp:revision>
  <dcterms:created xsi:type="dcterms:W3CDTF">2018-09-26T12:32:50Z</dcterms:created>
  <dcterms:modified xsi:type="dcterms:W3CDTF">2018-09-26T19:56:38Z</dcterms:modified>
</cp:coreProperties>
</file>