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33" r:id="rId2"/>
    <p:sldId id="328" r:id="rId3"/>
    <p:sldId id="329" r:id="rId4"/>
    <p:sldId id="330" r:id="rId5"/>
    <p:sldId id="331" r:id="rId6"/>
    <p:sldId id="257" r:id="rId7"/>
    <p:sldId id="259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314" r:id="rId21"/>
    <p:sldId id="290" r:id="rId22"/>
    <p:sldId id="291" r:id="rId23"/>
    <p:sldId id="272" r:id="rId24"/>
    <p:sldId id="261" r:id="rId25"/>
    <p:sldId id="292" r:id="rId26"/>
    <p:sldId id="293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09" r:id="rId35"/>
    <p:sldId id="311" r:id="rId36"/>
    <p:sldId id="312" r:id="rId37"/>
    <p:sldId id="313" r:id="rId38"/>
    <p:sldId id="315" r:id="rId39"/>
    <p:sldId id="316" r:id="rId40"/>
    <p:sldId id="318" r:id="rId41"/>
    <p:sldId id="262" r:id="rId42"/>
    <p:sldId id="273" r:id="rId43"/>
    <p:sldId id="297" r:id="rId44"/>
    <p:sldId id="319" r:id="rId45"/>
    <p:sldId id="320" r:id="rId46"/>
    <p:sldId id="321" r:id="rId47"/>
    <p:sldId id="323" r:id="rId48"/>
    <p:sldId id="302" r:id="rId49"/>
    <p:sldId id="322" r:id="rId50"/>
    <p:sldId id="324" r:id="rId51"/>
    <p:sldId id="325" r:id="rId52"/>
    <p:sldId id="263" r:id="rId53"/>
    <p:sldId id="264" r:id="rId54"/>
    <p:sldId id="332" r:id="rId55"/>
    <p:sldId id="326" r:id="rId56"/>
    <p:sldId id="327" r:id="rId57"/>
    <p:sldId id="26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9BFEE-259B-476E-B08E-E46976C3384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27143-1B2E-43D7-8EBA-02A1D46B1D3E}">
      <dgm:prSet phldrT="[Text]"/>
      <dgm:spPr/>
      <dgm:t>
        <a:bodyPr/>
        <a:lstStyle/>
        <a:p>
          <a:r>
            <a:rPr lang="en-US" dirty="0" smtClean="0"/>
            <a:t>Conquered New Lands</a:t>
          </a:r>
          <a:endParaRPr lang="en-US" dirty="0"/>
        </a:p>
      </dgm:t>
    </dgm:pt>
    <dgm:pt modelId="{8B910739-12E2-4116-AB1A-4DAA3A0F291B}" type="parTrans" cxnId="{CEB11C46-F7E9-4F8C-A30C-32F777330396}">
      <dgm:prSet/>
      <dgm:spPr/>
      <dgm:t>
        <a:bodyPr/>
        <a:lstStyle/>
        <a:p>
          <a:endParaRPr lang="en-US"/>
        </a:p>
      </dgm:t>
    </dgm:pt>
    <dgm:pt modelId="{60F1CA4C-EBB9-47B1-8993-34855599B598}" type="sibTrans" cxnId="{CEB11C46-F7E9-4F8C-A30C-32F777330396}">
      <dgm:prSet/>
      <dgm:spPr/>
      <dgm:t>
        <a:bodyPr/>
        <a:lstStyle/>
        <a:p>
          <a:endParaRPr lang="en-US"/>
        </a:p>
      </dgm:t>
    </dgm:pt>
    <dgm:pt modelId="{8546B1CA-78EF-46E9-B528-3D1D7FCCACDD}">
      <dgm:prSet phldrT="[Text]"/>
      <dgm:spPr/>
      <dgm:t>
        <a:bodyPr/>
        <a:lstStyle/>
        <a:p>
          <a:r>
            <a:rPr lang="en-US" dirty="0" smtClean="0"/>
            <a:t>Gave Lands to retired soldiers</a:t>
          </a:r>
          <a:endParaRPr lang="en-US" dirty="0"/>
        </a:p>
      </dgm:t>
    </dgm:pt>
    <dgm:pt modelId="{7D92FE4D-B61C-4DE8-86E8-FD0D3A871978}" type="parTrans" cxnId="{B336FA96-3AFD-4EFA-83C3-CA1F12113388}">
      <dgm:prSet/>
      <dgm:spPr/>
      <dgm:t>
        <a:bodyPr/>
        <a:lstStyle/>
        <a:p>
          <a:endParaRPr lang="en-US"/>
        </a:p>
      </dgm:t>
    </dgm:pt>
    <dgm:pt modelId="{8541425B-C879-495E-97A9-9252EE75B3D6}" type="sibTrans" cxnId="{B336FA96-3AFD-4EFA-83C3-CA1F12113388}">
      <dgm:prSet/>
      <dgm:spPr/>
      <dgm:t>
        <a:bodyPr/>
        <a:lstStyle/>
        <a:p>
          <a:endParaRPr lang="en-US"/>
        </a:p>
      </dgm:t>
    </dgm:pt>
    <dgm:pt modelId="{40997EFA-3795-41AE-A5A9-8B198BD4DACB}">
      <dgm:prSet phldrT="[Text]"/>
      <dgm:spPr/>
      <dgm:t>
        <a:bodyPr/>
        <a:lstStyle/>
        <a:p>
          <a:r>
            <a:rPr lang="en-US" dirty="0" smtClean="0"/>
            <a:t>Recruited soldiers promising lands</a:t>
          </a:r>
          <a:endParaRPr lang="en-US" dirty="0"/>
        </a:p>
      </dgm:t>
    </dgm:pt>
    <dgm:pt modelId="{701B3689-56B9-4167-BF5C-8B554082CBBD}" type="parTrans" cxnId="{D3999EF0-B10B-4108-98BE-57CF4D80E8F0}">
      <dgm:prSet/>
      <dgm:spPr/>
      <dgm:t>
        <a:bodyPr/>
        <a:lstStyle/>
        <a:p>
          <a:endParaRPr lang="en-US"/>
        </a:p>
      </dgm:t>
    </dgm:pt>
    <dgm:pt modelId="{51EE1D16-9266-4093-B7A5-0FC90DA50504}" type="sibTrans" cxnId="{D3999EF0-B10B-4108-98BE-57CF4D80E8F0}">
      <dgm:prSet/>
      <dgm:spPr/>
      <dgm:t>
        <a:bodyPr/>
        <a:lstStyle/>
        <a:p>
          <a:endParaRPr lang="en-US"/>
        </a:p>
      </dgm:t>
    </dgm:pt>
    <dgm:pt modelId="{F297D51C-4A70-4F6C-8B7E-8808A07FEEC5}" type="pres">
      <dgm:prSet presAssocID="{11A9BFEE-259B-476E-B08E-E46976C338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D5474-185F-45AC-9262-3900AA01BD8F}" type="pres">
      <dgm:prSet presAssocID="{09B27143-1B2E-43D7-8EBA-02A1D46B1D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E578E-7E36-4C28-9BD7-D456A3936E2B}" type="pres">
      <dgm:prSet presAssocID="{09B27143-1B2E-43D7-8EBA-02A1D46B1D3E}" presName="spNode" presStyleCnt="0"/>
      <dgm:spPr/>
    </dgm:pt>
    <dgm:pt modelId="{8D4A6C0C-E6FD-449A-850C-A09F7F1E0266}" type="pres">
      <dgm:prSet presAssocID="{60F1CA4C-EBB9-47B1-8993-34855599B59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BEA9981-200E-41CC-ABE6-385AA557192B}" type="pres">
      <dgm:prSet presAssocID="{8546B1CA-78EF-46E9-B528-3D1D7FCCAC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9E660-6440-4D1E-8D30-7D83A000A863}" type="pres">
      <dgm:prSet presAssocID="{8546B1CA-78EF-46E9-B528-3D1D7FCCACDD}" presName="spNode" presStyleCnt="0"/>
      <dgm:spPr/>
    </dgm:pt>
    <dgm:pt modelId="{D1BB9A33-50D4-470A-801E-8FA0D6619908}" type="pres">
      <dgm:prSet presAssocID="{8541425B-C879-495E-97A9-9252EE75B3D6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EEB2E42-1532-466A-97E1-F00639943132}" type="pres">
      <dgm:prSet presAssocID="{40997EFA-3795-41AE-A5A9-8B198BD4DA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FDA64-30CD-4754-A6DC-8F72F5BDFE67}" type="pres">
      <dgm:prSet presAssocID="{40997EFA-3795-41AE-A5A9-8B198BD4DACB}" presName="spNode" presStyleCnt="0"/>
      <dgm:spPr/>
    </dgm:pt>
    <dgm:pt modelId="{0A8626D1-D4FA-4E33-B400-223C15806A64}" type="pres">
      <dgm:prSet presAssocID="{51EE1D16-9266-4093-B7A5-0FC90DA50504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B336FA96-3AFD-4EFA-83C3-CA1F12113388}" srcId="{11A9BFEE-259B-476E-B08E-E46976C33840}" destId="{8546B1CA-78EF-46E9-B528-3D1D7FCCACDD}" srcOrd="1" destOrd="0" parTransId="{7D92FE4D-B61C-4DE8-86E8-FD0D3A871978}" sibTransId="{8541425B-C879-495E-97A9-9252EE75B3D6}"/>
    <dgm:cxn modelId="{C4843560-13E4-454B-84C1-23D2190CAF3F}" type="presOf" srcId="{8541425B-C879-495E-97A9-9252EE75B3D6}" destId="{D1BB9A33-50D4-470A-801E-8FA0D6619908}" srcOrd="0" destOrd="0" presId="urn:microsoft.com/office/officeart/2005/8/layout/cycle5"/>
    <dgm:cxn modelId="{8EEC0805-FBA0-4607-8419-DB919A254DFA}" type="presOf" srcId="{51EE1D16-9266-4093-B7A5-0FC90DA50504}" destId="{0A8626D1-D4FA-4E33-B400-223C15806A64}" srcOrd="0" destOrd="0" presId="urn:microsoft.com/office/officeart/2005/8/layout/cycle5"/>
    <dgm:cxn modelId="{59D57A06-5DE0-49BB-B7BD-C3E82349A9F3}" type="presOf" srcId="{40997EFA-3795-41AE-A5A9-8B198BD4DACB}" destId="{EEEB2E42-1532-466A-97E1-F00639943132}" srcOrd="0" destOrd="0" presId="urn:microsoft.com/office/officeart/2005/8/layout/cycle5"/>
    <dgm:cxn modelId="{CEB11C46-F7E9-4F8C-A30C-32F777330396}" srcId="{11A9BFEE-259B-476E-B08E-E46976C33840}" destId="{09B27143-1B2E-43D7-8EBA-02A1D46B1D3E}" srcOrd="0" destOrd="0" parTransId="{8B910739-12E2-4116-AB1A-4DAA3A0F291B}" sibTransId="{60F1CA4C-EBB9-47B1-8993-34855599B598}"/>
    <dgm:cxn modelId="{5870F4CD-0252-416E-B3A1-F54F564FB78B}" type="presOf" srcId="{11A9BFEE-259B-476E-B08E-E46976C33840}" destId="{F297D51C-4A70-4F6C-8B7E-8808A07FEEC5}" srcOrd="0" destOrd="0" presId="urn:microsoft.com/office/officeart/2005/8/layout/cycle5"/>
    <dgm:cxn modelId="{D3999EF0-B10B-4108-98BE-57CF4D80E8F0}" srcId="{11A9BFEE-259B-476E-B08E-E46976C33840}" destId="{40997EFA-3795-41AE-A5A9-8B198BD4DACB}" srcOrd="2" destOrd="0" parTransId="{701B3689-56B9-4167-BF5C-8B554082CBBD}" sibTransId="{51EE1D16-9266-4093-B7A5-0FC90DA50504}"/>
    <dgm:cxn modelId="{C16A72A8-7EDC-455F-82A5-AB0200EE41B3}" type="presOf" srcId="{09B27143-1B2E-43D7-8EBA-02A1D46B1D3E}" destId="{669D5474-185F-45AC-9262-3900AA01BD8F}" srcOrd="0" destOrd="0" presId="urn:microsoft.com/office/officeart/2005/8/layout/cycle5"/>
    <dgm:cxn modelId="{CC408C3E-40E1-48FE-A8AD-0AAD311A4702}" type="presOf" srcId="{8546B1CA-78EF-46E9-B528-3D1D7FCCACDD}" destId="{8BEA9981-200E-41CC-ABE6-385AA557192B}" srcOrd="0" destOrd="0" presId="urn:microsoft.com/office/officeart/2005/8/layout/cycle5"/>
    <dgm:cxn modelId="{E791B4F9-95AF-4BFF-AF50-7E570DBE2881}" type="presOf" srcId="{60F1CA4C-EBB9-47B1-8993-34855599B598}" destId="{8D4A6C0C-E6FD-449A-850C-A09F7F1E0266}" srcOrd="0" destOrd="0" presId="urn:microsoft.com/office/officeart/2005/8/layout/cycle5"/>
    <dgm:cxn modelId="{F6026B04-2BB2-4A3A-9F48-EA2D1C04ED77}" type="presParOf" srcId="{F297D51C-4A70-4F6C-8B7E-8808A07FEEC5}" destId="{669D5474-185F-45AC-9262-3900AA01BD8F}" srcOrd="0" destOrd="0" presId="urn:microsoft.com/office/officeart/2005/8/layout/cycle5"/>
    <dgm:cxn modelId="{C3747504-13C3-4A84-9B81-FDB770EAD1BE}" type="presParOf" srcId="{F297D51C-4A70-4F6C-8B7E-8808A07FEEC5}" destId="{607E578E-7E36-4C28-9BD7-D456A3936E2B}" srcOrd="1" destOrd="0" presId="urn:microsoft.com/office/officeart/2005/8/layout/cycle5"/>
    <dgm:cxn modelId="{D0723583-9CF1-41CB-AA11-9BE8BDDD9906}" type="presParOf" srcId="{F297D51C-4A70-4F6C-8B7E-8808A07FEEC5}" destId="{8D4A6C0C-E6FD-449A-850C-A09F7F1E0266}" srcOrd="2" destOrd="0" presId="urn:microsoft.com/office/officeart/2005/8/layout/cycle5"/>
    <dgm:cxn modelId="{0DC9E123-80C6-42C1-872A-88C13F4470C8}" type="presParOf" srcId="{F297D51C-4A70-4F6C-8B7E-8808A07FEEC5}" destId="{8BEA9981-200E-41CC-ABE6-385AA557192B}" srcOrd="3" destOrd="0" presId="urn:microsoft.com/office/officeart/2005/8/layout/cycle5"/>
    <dgm:cxn modelId="{2F223703-B97C-4EEB-999B-310EAB90AC6E}" type="presParOf" srcId="{F297D51C-4A70-4F6C-8B7E-8808A07FEEC5}" destId="{3E59E660-6440-4D1E-8D30-7D83A000A863}" srcOrd="4" destOrd="0" presId="urn:microsoft.com/office/officeart/2005/8/layout/cycle5"/>
    <dgm:cxn modelId="{FE3C6BA1-FF46-4FB5-9C3A-3B8BC323C671}" type="presParOf" srcId="{F297D51C-4A70-4F6C-8B7E-8808A07FEEC5}" destId="{D1BB9A33-50D4-470A-801E-8FA0D6619908}" srcOrd="5" destOrd="0" presId="urn:microsoft.com/office/officeart/2005/8/layout/cycle5"/>
    <dgm:cxn modelId="{127875D9-04AB-4239-ADF9-28783C36CA94}" type="presParOf" srcId="{F297D51C-4A70-4F6C-8B7E-8808A07FEEC5}" destId="{EEEB2E42-1532-466A-97E1-F00639943132}" srcOrd="6" destOrd="0" presId="urn:microsoft.com/office/officeart/2005/8/layout/cycle5"/>
    <dgm:cxn modelId="{8022A88F-A561-4A53-A10F-310FD178D248}" type="presParOf" srcId="{F297D51C-4A70-4F6C-8B7E-8808A07FEEC5}" destId="{37CFDA64-30CD-4754-A6DC-8F72F5BDFE67}" srcOrd="7" destOrd="0" presId="urn:microsoft.com/office/officeart/2005/8/layout/cycle5"/>
    <dgm:cxn modelId="{9EF35E96-250A-4910-85B5-1954711B2BAF}" type="presParOf" srcId="{F297D51C-4A70-4F6C-8B7E-8808A07FEEC5}" destId="{0A8626D1-D4FA-4E33-B400-223C15806A6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5ECBB-4D0E-444F-B119-8EE87585021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817133E-705E-46C6-A4EA-DC77C76F1B57}">
      <dgm:prSet phldrT="[Text]"/>
      <dgm:spPr/>
      <dgm:t>
        <a:bodyPr/>
        <a:lstStyle/>
        <a:p>
          <a:r>
            <a:rPr lang="en-US" dirty="0" smtClean="0"/>
            <a:t>Roman Republic</a:t>
          </a:r>
        </a:p>
        <a:p>
          <a:r>
            <a:rPr lang="en-US" dirty="0" smtClean="0"/>
            <a:t>(509 BCE – 27 BCE)</a:t>
          </a:r>
          <a:endParaRPr lang="en-US" dirty="0"/>
        </a:p>
      </dgm:t>
    </dgm:pt>
    <dgm:pt modelId="{6868F5E0-758F-47CB-BE4F-9566A840314F}" type="parTrans" cxnId="{FA79298D-A3BA-4963-8B00-72A4BC1FA1BA}">
      <dgm:prSet/>
      <dgm:spPr/>
      <dgm:t>
        <a:bodyPr/>
        <a:lstStyle/>
        <a:p>
          <a:endParaRPr lang="en-US"/>
        </a:p>
      </dgm:t>
    </dgm:pt>
    <dgm:pt modelId="{FEAA3443-8168-489C-9CE9-7F4BA0C84AAE}" type="sibTrans" cxnId="{FA79298D-A3BA-4963-8B00-72A4BC1FA1BA}">
      <dgm:prSet/>
      <dgm:spPr/>
      <dgm:t>
        <a:bodyPr/>
        <a:lstStyle/>
        <a:p>
          <a:endParaRPr lang="en-US"/>
        </a:p>
      </dgm:t>
    </dgm:pt>
    <dgm:pt modelId="{0B0AD1E2-4C8C-485A-8B06-5124AACC77C4}">
      <dgm:prSet phldrT="[Text]"/>
      <dgm:spPr/>
      <dgm:t>
        <a:bodyPr/>
        <a:lstStyle/>
        <a:p>
          <a:r>
            <a:rPr lang="en-US" dirty="0" smtClean="0"/>
            <a:t>Roman Empire</a:t>
          </a:r>
        </a:p>
        <a:p>
          <a:r>
            <a:rPr lang="en-US" dirty="0" smtClean="0"/>
            <a:t>(27 BCE - ??????)</a:t>
          </a:r>
        </a:p>
        <a:p>
          <a:endParaRPr lang="en-US" dirty="0"/>
        </a:p>
      </dgm:t>
    </dgm:pt>
    <dgm:pt modelId="{749CF505-6EF1-45EF-B46D-8E7F219F6AAA}" type="parTrans" cxnId="{7835A109-13C9-42CB-B01A-DE5717525FBF}">
      <dgm:prSet/>
      <dgm:spPr/>
      <dgm:t>
        <a:bodyPr/>
        <a:lstStyle/>
        <a:p>
          <a:endParaRPr lang="en-US"/>
        </a:p>
      </dgm:t>
    </dgm:pt>
    <dgm:pt modelId="{C5F0C13A-01FC-4C07-AF79-30FFEEC17578}" type="sibTrans" cxnId="{7835A109-13C9-42CB-B01A-DE5717525FBF}">
      <dgm:prSet/>
      <dgm:spPr/>
      <dgm:t>
        <a:bodyPr/>
        <a:lstStyle/>
        <a:p>
          <a:endParaRPr lang="en-US"/>
        </a:p>
      </dgm:t>
    </dgm:pt>
    <dgm:pt modelId="{FB5401B6-AEDB-4AA7-996E-9088E7A2C2FB}" type="pres">
      <dgm:prSet presAssocID="{F005ECBB-4D0E-444F-B119-8EE875850216}" presName="Name0" presStyleCnt="0">
        <dgm:presLayoutVars>
          <dgm:dir/>
          <dgm:animLvl val="lvl"/>
          <dgm:resizeHandles val="exact"/>
        </dgm:presLayoutVars>
      </dgm:prSet>
      <dgm:spPr/>
    </dgm:pt>
    <dgm:pt modelId="{3D227B1B-1142-42E9-909E-69F5F54AC5E2}" type="pres">
      <dgm:prSet presAssocID="{F817133E-705E-46C6-A4EA-DC77C76F1B57}" presName="parTxOnly" presStyleLbl="node1" presStyleIdx="0" presStyleCnt="2" custScaleY="88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E18F-154D-4DF9-AA2B-76932135EDD7}" type="pres">
      <dgm:prSet presAssocID="{FEAA3443-8168-489C-9CE9-7F4BA0C84AAE}" presName="parTxOnlySpace" presStyleCnt="0"/>
      <dgm:spPr/>
    </dgm:pt>
    <dgm:pt modelId="{76C0D6DE-D983-44A8-A402-223BE9E47056}" type="pres">
      <dgm:prSet presAssocID="{0B0AD1E2-4C8C-485A-8B06-5124AACC77C4}" presName="parTxOnly" presStyleLbl="node1" presStyleIdx="1" presStyleCnt="2" custScaleY="88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FD8E5-EE41-41AA-92FE-5BEE02D390BA}" type="presOf" srcId="{0B0AD1E2-4C8C-485A-8B06-5124AACC77C4}" destId="{76C0D6DE-D983-44A8-A402-223BE9E47056}" srcOrd="0" destOrd="0" presId="urn:microsoft.com/office/officeart/2005/8/layout/chevron1"/>
    <dgm:cxn modelId="{D2CB782E-1A17-452A-BFE2-8D47B6439A78}" type="presOf" srcId="{F817133E-705E-46C6-A4EA-DC77C76F1B57}" destId="{3D227B1B-1142-42E9-909E-69F5F54AC5E2}" srcOrd="0" destOrd="0" presId="urn:microsoft.com/office/officeart/2005/8/layout/chevron1"/>
    <dgm:cxn modelId="{F20DD566-E1E8-45C1-9181-47262A939E44}" type="presOf" srcId="{F005ECBB-4D0E-444F-B119-8EE875850216}" destId="{FB5401B6-AEDB-4AA7-996E-9088E7A2C2FB}" srcOrd="0" destOrd="0" presId="urn:microsoft.com/office/officeart/2005/8/layout/chevron1"/>
    <dgm:cxn modelId="{7835A109-13C9-42CB-B01A-DE5717525FBF}" srcId="{F005ECBB-4D0E-444F-B119-8EE875850216}" destId="{0B0AD1E2-4C8C-485A-8B06-5124AACC77C4}" srcOrd="1" destOrd="0" parTransId="{749CF505-6EF1-45EF-B46D-8E7F219F6AAA}" sibTransId="{C5F0C13A-01FC-4C07-AF79-30FFEEC17578}"/>
    <dgm:cxn modelId="{FA79298D-A3BA-4963-8B00-72A4BC1FA1BA}" srcId="{F005ECBB-4D0E-444F-B119-8EE875850216}" destId="{F817133E-705E-46C6-A4EA-DC77C76F1B57}" srcOrd="0" destOrd="0" parTransId="{6868F5E0-758F-47CB-BE4F-9566A840314F}" sibTransId="{FEAA3443-8168-489C-9CE9-7F4BA0C84AAE}"/>
    <dgm:cxn modelId="{4C031E59-DD48-48BB-9D75-080C32F86A23}" type="presParOf" srcId="{FB5401B6-AEDB-4AA7-996E-9088E7A2C2FB}" destId="{3D227B1B-1142-42E9-909E-69F5F54AC5E2}" srcOrd="0" destOrd="0" presId="urn:microsoft.com/office/officeart/2005/8/layout/chevron1"/>
    <dgm:cxn modelId="{A6EE753B-D3D4-4580-BF9E-7AC53E9584A0}" type="presParOf" srcId="{FB5401B6-AEDB-4AA7-996E-9088E7A2C2FB}" destId="{51BDE18F-154D-4DF9-AA2B-76932135EDD7}" srcOrd="1" destOrd="0" presId="urn:microsoft.com/office/officeart/2005/8/layout/chevron1"/>
    <dgm:cxn modelId="{CA9695F7-52EA-47F0-911D-7EC896681F5A}" type="presParOf" srcId="{FB5401B6-AEDB-4AA7-996E-9088E7A2C2FB}" destId="{76C0D6DE-D983-44A8-A402-223BE9E4705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70595-9B66-4F91-BFE4-9EF940D3A2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7B69345-819C-43C7-9B3F-BE2B38EE7C8D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Roman Republic</a:t>
          </a:r>
        </a:p>
        <a:p>
          <a:r>
            <a:rPr lang="en-US" dirty="0" smtClean="0"/>
            <a:t>(509 BCE – 27 BCE)</a:t>
          </a:r>
          <a:endParaRPr lang="en-US" dirty="0"/>
        </a:p>
      </dgm:t>
    </dgm:pt>
    <dgm:pt modelId="{00C5CD33-4612-4DE6-AACE-A7DB394255BB}" type="parTrans" cxnId="{D9E16BF3-E5C2-4C76-83DF-C0105A364C14}">
      <dgm:prSet/>
      <dgm:spPr/>
      <dgm:t>
        <a:bodyPr/>
        <a:lstStyle/>
        <a:p>
          <a:endParaRPr lang="en-US"/>
        </a:p>
      </dgm:t>
    </dgm:pt>
    <dgm:pt modelId="{4568043D-96EC-4B6B-A7B1-9D669B47FA2C}" type="sibTrans" cxnId="{D9E16BF3-E5C2-4C76-83DF-C0105A364C14}">
      <dgm:prSet/>
      <dgm:spPr/>
      <dgm:t>
        <a:bodyPr/>
        <a:lstStyle/>
        <a:p>
          <a:endParaRPr lang="en-US"/>
        </a:p>
      </dgm:t>
    </dgm:pt>
    <dgm:pt modelId="{4EC65D50-8585-4C71-A6DB-2344E2BE58E2}">
      <dgm:prSet phldrT="[Text]"/>
      <dgm:spPr/>
      <dgm:t>
        <a:bodyPr/>
        <a:lstStyle/>
        <a:p>
          <a:r>
            <a:rPr lang="en-US" dirty="0" smtClean="0"/>
            <a:t>Roman Empire</a:t>
          </a:r>
        </a:p>
        <a:p>
          <a:r>
            <a:rPr lang="en-US" dirty="0" smtClean="0"/>
            <a:t>(201 BCE - ????)</a:t>
          </a:r>
          <a:endParaRPr lang="en-US" dirty="0"/>
        </a:p>
      </dgm:t>
    </dgm:pt>
    <dgm:pt modelId="{E766D1CC-0475-4BB0-96CF-7D5D4B003211}" type="parTrans" cxnId="{74479E4F-76A0-424F-83DA-E23B423C947C}">
      <dgm:prSet/>
      <dgm:spPr/>
      <dgm:t>
        <a:bodyPr/>
        <a:lstStyle/>
        <a:p>
          <a:endParaRPr lang="en-US"/>
        </a:p>
      </dgm:t>
    </dgm:pt>
    <dgm:pt modelId="{AEB9C0FC-4382-4187-B7B4-D2C8A58AA99C}" type="sibTrans" cxnId="{74479E4F-76A0-424F-83DA-E23B423C947C}">
      <dgm:prSet/>
      <dgm:spPr/>
      <dgm:t>
        <a:bodyPr/>
        <a:lstStyle/>
        <a:p>
          <a:endParaRPr lang="en-US"/>
        </a:p>
      </dgm:t>
    </dgm:pt>
    <dgm:pt modelId="{99E364C1-28A0-4528-BD50-C9D2C619E823}" type="pres">
      <dgm:prSet presAssocID="{B1570595-9B66-4F91-BFE4-9EF940D3A28C}" presName="compositeShape" presStyleCnt="0">
        <dgm:presLayoutVars>
          <dgm:chMax val="7"/>
          <dgm:dir/>
          <dgm:resizeHandles val="exact"/>
        </dgm:presLayoutVars>
      </dgm:prSet>
      <dgm:spPr/>
    </dgm:pt>
    <dgm:pt modelId="{DC0BD83A-5FF5-4E5F-AA87-F24CA7C147BB}" type="pres">
      <dgm:prSet presAssocID="{C7B69345-819C-43C7-9B3F-BE2B38EE7C8D}" presName="circ1" presStyleLbl="vennNode1" presStyleIdx="0" presStyleCnt="2" custScaleX="173112"/>
      <dgm:spPr/>
      <dgm:t>
        <a:bodyPr/>
        <a:lstStyle/>
        <a:p>
          <a:endParaRPr lang="en-US"/>
        </a:p>
      </dgm:t>
    </dgm:pt>
    <dgm:pt modelId="{E62F299E-2360-4547-8B5C-9B6DC79ED018}" type="pres">
      <dgm:prSet presAssocID="{C7B69345-819C-43C7-9B3F-BE2B38EE7C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42145-2583-43BE-95E2-96DAE32F8028}" type="pres">
      <dgm:prSet presAssocID="{4EC65D50-8585-4C71-A6DB-2344E2BE58E2}" presName="circ2" presStyleLbl="vennNode1" presStyleIdx="1" presStyleCnt="2" custScaleX="165819"/>
      <dgm:spPr/>
      <dgm:t>
        <a:bodyPr/>
        <a:lstStyle/>
        <a:p>
          <a:endParaRPr lang="en-US"/>
        </a:p>
      </dgm:t>
    </dgm:pt>
    <dgm:pt modelId="{B43ECD87-D2AC-401A-8E67-7F51CA6CD492}" type="pres">
      <dgm:prSet presAssocID="{4EC65D50-8585-4C71-A6DB-2344E2BE58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BB5B3-3AD0-4771-A4C6-51AAB11AF210}" type="presOf" srcId="{B1570595-9B66-4F91-BFE4-9EF940D3A28C}" destId="{99E364C1-28A0-4528-BD50-C9D2C619E823}" srcOrd="0" destOrd="0" presId="urn:microsoft.com/office/officeart/2005/8/layout/venn1"/>
    <dgm:cxn modelId="{B74697FF-29B1-47BB-9B0B-B9629228A3E2}" type="presOf" srcId="{4EC65D50-8585-4C71-A6DB-2344E2BE58E2}" destId="{B43ECD87-D2AC-401A-8E67-7F51CA6CD492}" srcOrd="1" destOrd="0" presId="urn:microsoft.com/office/officeart/2005/8/layout/venn1"/>
    <dgm:cxn modelId="{D9E16BF3-E5C2-4C76-83DF-C0105A364C14}" srcId="{B1570595-9B66-4F91-BFE4-9EF940D3A28C}" destId="{C7B69345-819C-43C7-9B3F-BE2B38EE7C8D}" srcOrd="0" destOrd="0" parTransId="{00C5CD33-4612-4DE6-AACE-A7DB394255BB}" sibTransId="{4568043D-96EC-4B6B-A7B1-9D669B47FA2C}"/>
    <dgm:cxn modelId="{8F2D4CF3-C6A5-4168-8EAE-CB3690AB8397}" type="presOf" srcId="{C7B69345-819C-43C7-9B3F-BE2B38EE7C8D}" destId="{DC0BD83A-5FF5-4E5F-AA87-F24CA7C147BB}" srcOrd="0" destOrd="0" presId="urn:microsoft.com/office/officeart/2005/8/layout/venn1"/>
    <dgm:cxn modelId="{A9653E33-5A91-4172-9983-791202DC826B}" type="presOf" srcId="{4EC65D50-8585-4C71-A6DB-2344E2BE58E2}" destId="{70342145-2583-43BE-95E2-96DAE32F8028}" srcOrd="0" destOrd="0" presId="urn:microsoft.com/office/officeart/2005/8/layout/venn1"/>
    <dgm:cxn modelId="{74479E4F-76A0-424F-83DA-E23B423C947C}" srcId="{B1570595-9B66-4F91-BFE4-9EF940D3A28C}" destId="{4EC65D50-8585-4C71-A6DB-2344E2BE58E2}" srcOrd="1" destOrd="0" parTransId="{E766D1CC-0475-4BB0-96CF-7D5D4B003211}" sibTransId="{AEB9C0FC-4382-4187-B7B4-D2C8A58AA99C}"/>
    <dgm:cxn modelId="{8F3ABA0A-B419-47B7-B7AC-556002B3C666}" type="presOf" srcId="{C7B69345-819C-43C7-9B3F-BE2B38EE7C8D}" destId="{E62F299E-2360-4547-8B5C-9B6DC79ED018}" srcOrd="1" destOrd="0" presId="urn:microsoft.com/office/officeart/2005/8/layout/venn1"/>
    <dgm:cxn modelId="{6FC4D1A5-3DF4-4A4B-9718-413AD9E3FDC3}" type="presParOf" srcId="{99E364C1-28A0-4528-BD50-C9D2C619E823}" destId="{DC0BD83A-5FF5-4E5F-AA87-F24CA7C147BB}" srcOrd="0" destOrd="0" presId="urn:microsoft.com/office/officeart/2005/8/layout/venn1"/>
    <dgm:cxn modelId="{50412AB7-3F01-4E01-B7EE-EE2346542FAA}" type="presParOf" srcId="{99E364C1-28A0-4528-BD50-C9D2C619E823}" destId="{E62F299E-2360-4547-8B5C-9B6DC79ED018}" srcOrd="1" destOrd="0" presId="urn:microsoft.com/office/officeart/2005/8/layout/venn1"/>
    <dgm:cxn modelId="{62E8E76F-E19B-4AA8-8949-8C575E723DC5}" type="presParOf" srcId="{99E364C1-28A0-4528-BD50-C9D2C619E823}" destId="{70342145-2583-43BE-95E2-96DAE32F8028}" srcOrd="2" destOrd="0" presId="urn:microsoft.com/office/officeart/2005/8/layout/venn1"/>
    <dgm:cxn modelId="{413C9294-A16D-4E9F-A18E-08329ABBDBE0}" type="presParOf" srcId="{99E364C1-28A0-4528-BD50-C9D2C619E823}" destId="{B43ECD87-D2AC-401A-8E67-7F51CA6CD49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D5474-185F-45AC-9262-3900AA01BD8F}">
      <dsp:nvSpPr>
        <dsp:cNvPr id="0" name=""/>
        <dsp:cNvSpPr/>
      </dsp:nvSpPr>
      <dsp:spPr>
        <a:xfrm>
          <a:off x="2732484" y="1449"/>
          <a:ext cx="2307431" cy="149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Conquered New Lands</a:t>
          </a:r>
          <a:endParaRPr lang="en-US" sz="2100" kern="1200" dirty="0"/>
        </a:p>
      </dsp:txBody>
      <dsp:txXfrm>
        <a:off x="2805700" y="74665"/>
        <a:ext cx="2160999" cy="1353398"/>
      </dsp:txXfrm>
    </dsp:sp>
    <dsp:sp modelId="{8D4A6C0C-E6FD-449A-850C-A09F7F1E0266}">
      <dsp:nvSpPr>
        <dsp:cNvPr id="0" name=""/>
        <dsp:cNvSpPr/>
      </dsp:nvSpPr>
      <dsp:spPr>
        <a:xfrm>
          <a:off x="1888040" y="751364"/>
          <a:ext cx="3996318" cy="3996318"/>
        </a:xfrm>
        <a:custGeom>
          <a:avLst/>
          <a:gdLst/>
          <a:ahLst/>
          <a:cxnLst/>
          <a:rect l="0" t="0" r="0" b="0"/>
          <a:pathLst>
            <a:path>
              <a:moveTo>
                <a:pt x="3460783" y="636773"/>
              </a:moveTo>
              <a:arcTo wR="1998159" hR="1998159" stAng="19023187" swAng="229944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A9981-200E-41CC-ABE6-385AA557192B}">
      <dsp:nvSpPr>
        <dsp:cNvPr id="0" name=""/>
        <dsp:cNvSpPr/>
      </dsp:nvSpPr>
      <dsp:spPr>
        <a:xfrm>
          <a:off x="4462941" y="2998688"/>
          <a:ext cx="2307431" cy="149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Gave Lands to retired soldiers</a:t>
          </a:r>
          <a:endParaRPr lang="en-US" sz="2100" kern="1200" dirty="0"/>
        </a:p>
      </dsp:txBody>
      <dsp:txXfrm>
        <a:off x="4536157" y="3071904"/>
        <a:ext cx="2160999" cy="1353398"/>
      </dsp:txXfrm>
    </dsp:sp>
    <dsp:sp modelId="{D1BB9A33-50D4-470A-801E-8FA0D6619908}">
      <dsp:nvSpPr>
        <dsp:cNvPr id="0" name=""/>
        <dsp:cNvSpPr/>
      </dsp:nvSpPr>
      <dsp:spPr>
        <a:xfrm>
          <a:off x="1888040" y="751364"/>
          <a:ext cx="3996318" cy="3996318"/>
        </a:xfrm>
        <a:custGeom>
          <a:avLst/>
          <a:gdLst/>
          <a:ahLst/>
          <a:cxnLst/>
          <a:rect l="0" t="0" r="0" b="0"/>
          <a:pathLst>
            <a:path>
              <a:moveTo>
                <a:pt x="2610196" y="3900276"/>
              </a:moveTo>
              <a:arcTo wR="1998159" hR="1998159" stAng="4329814" swAng="214037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B2E42-1532-466A-97E1-F00639943132}">
      <dsp:nvSpPr>
        <dsp:cNvPr id="0" name=""/>
        <dsp:cNvSpPr/>
      </dsp:nvSpPr>
      <dsp:spPr>
        <a:xfrm>
          <a:off x="1002027" y="2998688"/>
          <a:ext cx="2307431" cy="149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Recruited soldiers promising lands</a:t>
          </a:r>
          <a:endParaRPr lang="en-US" sz="2100" kern="1200" dirty="0"/>
        </a:p>
      </dsp:txBody>
      <dsp:txXfrm>
        <a:off x="1075243" y="3071904"/>
        <a:ext cx="2160999" cy="1353398"/>
      </dsp:txXfrm>
    </dsp:sp>
    <dsp:sp modelId="{0A8626D1-D4FA-4E33-B400-223C15806A64}">
      <dsp:nvSpPr>
        <dsp:cNvPr id="0" name=""/>
        <dsp:cNvSpPr/>
      </dsp:nvSpPr>
      <dsp:spPr>
        <a:xfrm>
          <a:off x="1888040" y="751364"/>
          <a:ext cx="3996318" cy="3996318"/>
        </a:xfrm>
        <a:custGeom>
          <a:avLst/>
          <a:gdLst/>
          <a:ahLst/>
          <a:cxnLst/>
          <a:rect l="0" t="0" r="0" b="0"/>
          <a:pathLst>
            <a:path>
              <a:moveTo>
                <a:pt x="6500" y="1837118"/>
              </a:moveTo>
              <a:arcTo wR="1998159" hR="1998159" stAng="11077364" swAng="229944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27B1B-1142-42E9-909E-69F5F54AC5E2}">
      <dsp:nvSpPr>
        <dsp:cNvPr id="0" name=""/>
        <dsp:cNvSpPr/>
      </dsp:nvSpPr>
      <dsp:spPr>
        <a:xfrm>
          <a:off x="7926" y="228599"/>
          <a:ext cx="4738168" cy="16764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Roman Republic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(509 BCE – 27 BCE)</a:t>
          </a:r>
          <a:endParaRPr lang="en-US" sz="2900" kern="1200" dirty="0"/>
        </a:p>
      </dsp:txBody>
      <dsp:txXfrm>
        <a:off x="846127" y="228599"/>
        <a:ext cx="3061767" cy="1676401"/>
      </dsp:txXfrm>
    </dsp:sp>
    <dsp:sp modelId="{76C0D6DE-D983-44A8-A402-223BE9E47056}">
      <dsp:nvSpPr>
        <dsp:cNvPr id="0" name=""/>
        <dsp:cNvSpPr/>
      </dsp:nvSpPr>
      <dsp:spPr>
        <a:xfrm>
          <a:off x="4272278" y="228599"/>
          <a:ext cx="4738168" cy="16764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Roman Empire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(27 BCE - ??????)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5110479" y="228599"/>
        <a:ext cx="3061767" cy="1676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D83A-5FF5-4E5F-AA87-F24CA7C147BB}">
      <dsp:nvSpPr>
        <dsp:cNvPr id="0" name=""/>
        <dsp:cNvSpPr/>
      </dsp:nvSpPr>
      <dsp:spPr>
        <a:xfrm>
          <a:off x="445916" y="8912"/>
          <a:ext cx="5641331" cy="32587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Roman Republic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(509 BCE – 27 BCE)</a:t>
          </a:r>
          <a:endParaRPr lang="en-US" sz="3300" kern="1200" dirty="0"/>
        </a:p>
      </dsp:txBody>
      <dsp:txXfrm>
        <a:off x="1233670" y="393192"/>
        <a:ext cx="3252659" cy="2490216"/>
      </dsp:txXfrm>
    </dsp:sp>
    <dsp:sp modelId="{70342145-2583-43BE-95E2-96DAE32F8028}">
      <dsp:nvSpPr>
        <dsp:cNvPr id="0" name=""/>
        <dsp:cNvSpPr/>
      </dsp:nvSpPr>
      <dsp:spPr>
        <a:xfrm>
          <a:off x="2913414" y="8912"/>
          <a:ext cx="5403668" cy="32587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Roman Empire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(201 BCE - ????)</a:t>
          </a:r>
          <a:endParaRPr lang="en-US" sz="3300" kern="1200" dirty="0"/>
        </a:p>
      </dsp:txBody>
      <dsp:txXfrm>
        <a:off x="4446888" y="393192"/>
        <a:ext cx="3115628" cy="2490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5AC8F-A552-498C-84F4-AB4E43B8FFE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C394-F888-4F48-82E0-10BFE429E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Roman Empire</a:t>
            </a:r>
          </a:p>
          <a:p>
            <a:pPr lvl="0"/>
            <a:r>
              <a:rPr lang="en-US" dirty="0" smtClean="0"/>
              <a:t>(264 BCE - ????)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C394-F888-4F48-82E0-10BFE429E73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D0B595-0798-48C4-A0C1-E514F74EDD0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D8932A-ED63-411C-8102-9647AA27F2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t9GdMywFj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eeq7dykt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Julius - End of the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Process of Conquest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Slowly conquered Gallic lands</a:t>
            </a:r>
          </a:p>
          <a:p>
            <a:r>
              <a:rPr lang="en-US" dirty="0" smtClean="0"/>
              <a:t>Crossed the Rhine to punish Germanic tribes</a:t>
            </a:r>
          </a:p>
          <a:p>
            <a:r>
              <a:rPr lang="en-US" dirty="0" smtClean="0"/>
              <a:t>Crossed into Britain with minor success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9035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9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End of the Triumvirate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Caesar’s daughter (Pompey’s wife) died in child birth</a:t>
            </a:r>
          </a:p>
          <a:p>
            <a:r>
              <a:rPr lang="en-US" dirty="0" smtClean="0"/>
              <a:t>Crassus died battle the Parthians</a:t>
            </a:r>
          </a:p>
          <a:p>
            <a:r>
              <a:rPr lang="en-US" dirty="0" smtClean="0"/>
              <a:t>Pompey broke alliance with Caesar</a:t>
            </a:r>
          </a:p>
          <a:p>
            <a:r>
              <a:rPr lang="en-US" dirty="0" smtClean="0"/>
              <a:t>The following year, major revolt </a:t>
            </a:r>
            <a:r>
              <a:rPr lang="en-US" dirty="0"/>
              <a:t>under </a:t>
            </a:r>
            <a:r>
              <a:rPr lang="en-US" dirty="0" err="1" smtClean="0"/>
              <a:t>Vercingetorix</a:t>
            </a:r>
            <a:r>
              <a:rPr lang="en-US" dirty="0" smtClean="0"/>
              <a:t> broke out in Gaul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5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Battle of </a:t>
            </a:r>
            <a:r>
              <a:rPr lang="en-US" sz="3600" b="1" dirty="0" err="1"/>
              <a:t>Gergovia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Caesar gathering forces </a:t>
            </a:r>
          </a:p>
          <a:p>
            <a:r>
              <a:rPr lang="en-US" b="1" dirty="0" smtClean="0"/>
              <a:t>Vercingetorix </a:t>
            </a:r>
            <a:r>
              <a:rPr lang="en-US" b="1" dirty="0" smtClean="0"/>
              <a:t>strikes</a:t>
            </a:r>
            <a:endParaRPr lang="en-US" b="1" dirty="0" smtClean="0"/>
          </a:p>
          <a:p>
            <a:r>
              <a:rPr lang="en-US" b="1" dirty="0" smtClean="0"/>
              <a:t>Caesar decided to meet in open battle rather than lose faith with allies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159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Battle of </a:t>
            </a:r>
            <a:r>
              <a:rPr lang="en-US" sz="3600" b="1" dirty="0" err="1" smtClean="0"/>
              <a:t>Gergovia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25,000 Romans</a:t>
            </a:r>
          </a:p>
          <a:p>
            <a:r>
              <a:rPr lang="en-US" dirty="0" smtClean="0"/>
              <a:t>10,000 allied </a:t>
            </a:r>
            <a:r>
              <a:rPr lang="en-US" dirty="0" err="1" smtClean="0"/>
              <a:t>calvary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30,000 </a:t>
            </a:r>
            <a:r>
              <a:rPr lang="en-US" dirty="0" err="1" smtClean="0"/>
              <a:t>gauls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Romans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Battle of </a:t>
            </a:r>
            <a:r>
              <a:rPr lang="en-US" sz="4000" b="1" dirty="0" err="1" smtClean="0"/>
              <a:t>Gergovia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Vercingetorix</a:t>
            </a:r>
            <a:r>
              <a:rPr lang="en-US" dirty="0" smtClean="0"/>
              <a:t> mirrored Caesars move along the River </a:t>
            </a:r>
            <a:r>
              <a:rPr lang="en-US" dirty="0" err="1" smtClean="0"/>
              <a:t>Elave</a:t>
            </a:r>
            <a:r>
              <a:rPr lang="en-US" dirty="0" smtClean="0"/>
              <a:t>, destroying bridges</a:t>
            </a:r>
          </a:p>
          <a:p>
            <a:r>
              <a:rPr lang="en-US" dirty="0" smtClean="0"/>
              <a:t>Caesar then camped, and ordered 1/3 of his force  south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Gauls</a:t>
            </a:r>
            <a:r>
              <a:rPr lang="en-US" dirty="0" smtClean="0"/>
              <a:t> followed this group and Caesar rebuilt a bridge and crossed</a:t>
            </a:r>
          </a:p>
          <a:p>
            <a:r>
              <a:rPr lang="en-US" dirty="0" smtClean="0"/>
              <a:t>They reached </a:t>
            </a:r>
            <a:r>
              <a:rPr lang="en-US" dirty="0" err="1" smtClean="0"/>
              <a:t>Gergovia</a:t>
            </a:r>
            <a:r>
              <a:rPr lang="en-US" dirty="0" smtClean="0"/>
              <a:t> five days later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3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Battle of </a:t>
            </a:r>
            <a:r>
              <a:rPr lang="en-US" sz="4000" b="1" dirty="0" err="1"/>
              <a:t>Gergovia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 took a vital supply point in a night raid and then fortified it</a:t>
            </a:r>
          </a:p>
          <a:p>
            <a:r>
              <a:rPr lang="en-US" dirty="0" err="1" smtClean="0"/>
              <a:t>Vercingetorix</a:t>
            </a:r>
            <a:r>
              <a:rPr lang="en-US" dirty="0" smtClean="0"/>
              <a:t> convinced a Caesar allied tribe to flip sides and was able to take Caesars supplies</a:t>
            </a:r>
          </a:p>
          <a:p>
            <a:r>
              <a:rPr lang="en-US" dirty="0" smtClean="0"/>
              <a:t>Caesar conquered these tribes and returned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9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Battle of </a:t>
            </a:r>
            <a:r>
              <a:rPr lang="en-US" sz="3600" b="1" dirty="0" err="1"/>
              <a:t>Gergovia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 ordered a retreat to lure the </a:t>
            </a:r>
            <a:r>
              <a:rPr lang="en-US" dirty="0" err="1" smtClean="0"/>
              <a:t>Gauls</a:t>
            </a:r>
            <a:r>
              <a:rPr lang="en-US" dirty="0" smtClean="0"/>
              <a:t> out of the fortified position</a:t>
            </a:r>
          </a:p>
          <a:p>
            <a:r>
              <a:rPr lang="en-US" dirty="0" smtClean="0"/>
              <a:t>Many did not hear the call and </a:t>
            </a:r>
            <a:r>
              <a:rPr lang="en-US" dirty="0" smtClean="0"/>
              <a:t>assaulted </a:t>
            </a:r>
            <a:r>
              <a:rPr lang="en-US" dirty="0" smtClean="0"/>
              <a:t>the town instead</a:t>
            </a:r>
          </a:p>
          <a:p>
            <a:r>
              <a:rPr lang="en-US" dirty="0" smtClean="0"/>
              <a:t>The incoming Gaul allies Caesar brought were </a:t>
            </a:r>
            <a:r>
              <a:rPr lang="en-US" dirty="0" smtClean="0"/>
              <a:t>mistaken </a:t>
            </a:r>
            <a:r>
              <a:rPr lang="en-US" dirty="0" smtClean="0"/>
              <a:t>as enemies and his legions attack them</a:t>
            </a:r>
          </a:p>
          <a:p>
            <a:r>
              <a:rPr lang="en-US" dirty="0" err="1" smtClean="0"/>
              <a:t>Vercingetorix</a:t>
            </a:r>
            <a:r>
              <a:rPr lang="en-US" dirty="0" smtClean="0"/>
              <a:t> charged to take advantage of the chaos</a:t>
            </a:r>
          </a:p>
          <a:p>
            <a:r>
              <a:rPr lang="en-US" dirty="0" smtClean="0"/>
              <a:t>Caesar retreated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1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Interlude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Vercingetorix</a:t>
            </a:r>
            <a:r>
              <a:rPr lang="en-US" dirty="0" smtClean="0"/>
              <a:t> added other tribes to his army</a:t>
            </a:r>
          </a:p>
          <a:p>
            <a:r>
              <a:rPr lang="en-US" dirty="0" smtClean="0"/>
              <a:t>Pursued guerilla warfare and attacked supply lines</a:t>
            </a:r>
          </a:p>
          <a:p>
            <a:r>
              <a:rPr lang="en-US" dirty="0" smtClean="0"/>
              <a:t>He then retreated to </a:t>
            </a:r>
            <a:r>
              <a:rPr lang="en-US" dirty="0" err="1" smtClean="0"/>
              <a:t>Alesia</a:t>
            </a:r>
            <a:r>
              <a:rPr lang="en-US" dirty="0"/>
              <a:t> </a:t>
            </a:r>
            <a:r>
              <a:rPr lang="en-US" dirty="0" smtClean="0"/>
              <a:t>for the winter.</a:t>
            </a:r>
          </a:p>
          <a:p>
            <a:r>
              <a:rPr lang="en-US" dirty="0" smtClean="0"/>
              <a:t>Caesar pursued and laid siege to the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2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17"/>
            <a:ext cx="7924800" cy="68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17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www.youtube.com/watch?v=Ut9GdMywFj0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5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Lands prior to Caesar’s rise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1416" y="1600200"/>
            <a:ext cx="635916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Caesar’s Civil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/>
              <a:t>Caesar’s Political Situation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triumvirate ended with the death of Crassus and Caesar’s daughter Julia</a:t>
            </a:r>
          </a:p>
          <a:p>
            <a:r>
              <a:rPr lang="en-US" b="1" dirty="0" smtClean="0"/>
              <a:t>Pompey named as sole consul</a:t>
            </a:r>
          </a:p>
          <a:p>
            <a:r>
              <a:rPr lang="en-US" b="1" dirty="0" smtClean="0"/>
              <a:t>Caesar was becoming a military hero and champion of the people</a:t>
            </a:r>
          </a:p>
        </p:txBody>
      </p:sp>
    </p:spTree>
    <p:extLst>
      <p:ext uri="{BB962C8B-B14F-4D97-AF65-F5344CB8AC3E}">
        <p14:creationId xmlns:p14="http://schemas.microsoft.com/office/powerpoint/2010/main" val="2393461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Caesar’s Dilemma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Fearful of </a:t>
            </a:r>
            <a:r>
              <a:rPr lang="en-US" b="1" dirty="0" smtClean="0"/>
              <a:t>Caesar, </a:t>
            </a:r>
            <a:r>
              <a:rPr lang="en-US" b="1" dirty="0"/>
              <a:t>the senate ordered him to disband his army</a:t>
            </a:r>
          </a:p>
          <a:p>
            <a:r>
              <a:rPr lang="en-US" b="1" dirty="0" smtClean="0"/>
              <a:t>Caesar </a:t>
            </a:r>
            <a:r>
              <a:rPr lang="en-US" b="1" dirty="0"/>
              <a:t>said he would, if Pompey did as well</a:t>
            </a:r>
          </a:p>
          <a:p>
            <a:r>
              <a:rPr lang="en-US" b="1" dirty="0"/>
              <a:t>Senate </a:t>
            </a:r>
            <a:r>
              <a:rPr lang="en-US" b="1" dirty="0" smtClean="0"/>
              <a:t>threatened to declare a traitor </a:t>
            </a:r>
          </a:p>
          <a:p>
            <a:r>
              <a:rPr lang="en-US" b="1" dirty="0" smtClean="0"/>
              <a:t>Previously tried to charge him with corruption (and war crimes) but vetoed by Mark Antony</a:t>
            </a:r>
            <a:endParaRPr lang="en-US" dirty="0" smtClean="0"/>
          </a:p>
          <a:p>
            <a:r>
              <a:rPr lang="en-US" b="1" dirty="0" smtClean="0"/>
              <a:t>Caesar could </a:t>
            </a:r>
          </a:p>
          <a:p>
            <a:pPr lvl="1"/>
            <a:r>
              <a:rPr lang="en-US" b="1" dirty="0" smtClean="0"/>
              <a:t>A)Enter Rome without and Army and be arrested</a:t>
            </a:r>
          </a:p>
          <a:p>
            <a:pPr lvl="1"/>
            <a:r>
              <a:rPr lang="en-US" b="1" dirty="0" smtClean="0"/>
              <a:t>B)Keep his army</a:t>
            </a:r>
          </a:p>
        </p:txBody>
      </p:sp>
    </p:spTree>
    <p:extLst>
      <p:ext uri="{BB962C8B-B14F-4D97-AF65-F5344CB8AC3E}">
        <p14:creationId xmlns:p14="http://schemas.microsoft.com/office/powerpoint/2010/main" val="15665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4800"/>
            <a:ext cx="6172200" cy="675162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What is Caesar to do?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569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Cross the Rubicon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Caesar crosses the Rubicon river and says “The Die is Cast” an act of war</a:t>
            </a:r>
          </a:p>
          <a:p>
            <a:r>
              <a:rPr lang="en-US" b="1" dirty="0" smtClean="0"/>
              <a:t>He has with him one legion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3964242" cy="3124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9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Italy Proper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Pompey </a:t>
            </a:r>
            <a:r>
              <a:rPr lang="en-US" b="1" dirty="0"/>
              <a:t>retreated from Rome, showing weakness</a:t>
            </a:r>
          </a:p>
          <a:p>
            <a:r>
              <a:rPr lang="en-US" b="1" dirty="0"/>
              <a:t>Caesar trapped </a:t>
            </a:r>
            <a:r>
              <a:rPr lang="en-US" b="1" dirty="0" smtClean="0"/>
              <a:t>Pompey’s </a:t>
            </a:r>
            <a:r>
              <a:rPr lang="en-US" b="1" dirty="0"/>
              <a:t>allied army, who joined </a:t>
            </a:r>
            <a:r>
              <a:rPr lang="en-US" b="1" dirty="0" smtClean="0"/>
              <a:t>him (4 legions now)</a:t>
            </a:r>
          </a:p>
          <a:p>
            <a:r>
              <a:rPr lang="en-US" b="1" dirty="0" smtClean="0"/>
              <a:t>Pompey ferried his forces to Greece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6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Ilerda</a:t>
            </a:r>
            <a:r>
              <a:rPr lang="en-US" sz="4000" b="1" dirty="0"/>
              <a:t>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 conducted a quick march to attack Pompey’s armies in Hispania</a:t>
            </a:r>
          </a:p>
          <a:p>
            <a:r>
              <a:rPr lang="en-US" dirty="0" smtClean="0"/>
              <a:t> JC had 37,000 men Pompey had 67,000</a:t>
            </a:r>
          </a:p>
          <a:p>
            <a:r>
              <a:rPr lang="en-US" dirty="0" smtClean="0"/>
              <a:t>A series of skirmishes, small sieges, and pursuit</a:t>
            </a:r>
          </a:p>
          <a:p>
            <a:r>
              <a:rPr lang="en-US" dirty="0" smtClean="0"/>
              <a:t>All 7 legions surrendered to Caesar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9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Pompey’s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JC was now pursuing him into Greece</a:t>
            </a:r>
          </a:p>
          <a:p>
            <a:r>
              <a:rPr lang="en-US" b="1" dirty="0" smtClean="0"/>
              <a:t>Had 3 options</a:t>
            </a:r>
          </a:p>
          <a:p>
            <a:pPr lvl="1"/>
            <a:r>
              <a:rPr lang="en-US" sz="2400" b="1" dirty="0" smtClean="0"/>
              <a:t>Allie with Parthia</a:t>
            </a:r>
          </a:p>
          <a:p>
            <a:pPr lvl="1"/>
            <a:r>
              <a:rPr lang="en-US" sz="2400" b="1" dirty="0" smtClean="0"/>
              <a:t>Invade Italy</a:t>
            </a:r>
          </a:p>
          <a:p>
            <a:pPr lvl="1"/>
            <a:r>
              <a:rPr lang="en-US" sz="2400" b="1" dirty="0" smtClean="0"/>
              <a:t>Fight Caesar</a:t>
            </a:r>
          </a:p>
          <a:p>
            <a:r>
              <a:rPr lang="en-US" b="1" dirty="0" smtClean="0"/>
              <a:t>Decided to Fight JC</a:t>
            </a:r>
          </a:p>
          <a:p>
            <a:r>
              <a:rPr lang="en-US" b="1" dirty="0" smtClean="0"/>
              <a:t>Met at the Battle </a:t>
            </a:r>
            <a:r>
              <a:rPr lang="en-US" b="1" dirty="0"/>
              <a:t>of </a:t>
            </a:r>
            <a:r>
              <a:rPr lang="en-US" b="1" dirty="0" err="1"/>
              <a:t>Dyrrhachium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0745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Battle of </a:t>
            </a:r>
            <a:r>
              <a:rPr lang="en-US" sz="4000" b="1" dirty="0" err="1" smtClean="0"/>
              <a:t>Dyrrhachium</a:t>
            </a:r>
            <a:endParaRPr lang="en-US" sz="40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Caesar sailed his troops to Greece despite Pompey’s naval supremacy</a:t>
            </a:r>
          </a:p>
          <a:p>
            <a:r>
              <a:rPr lang="en-US" b="1" dirty="0" smtClean="0"/>
              <a:t>Some of his army was stranded</a:t>
            </a:r>
          </a:p>
          <a:p>
            <a:r>
              <a:rPr lang="en-US" b="1" dirty="0" smtClean="0"/>
              <a:t>Marc Antony was later able to land 4 more legions </a:t>
            </a:r>
          </a:p>
          <a:p>
            <a:r>
              <a:rPr lang="en-US" b="1" dirty="0" smtClean="0"/>
              <a:t>JC and Pompey raced to the new army</a:t>
            </a:r>
          </a:p>
          <a:p>
            <a:r>
              <a:rPr lang="en-US" b="1" dirty="0" smtClean="0"/>
              <a:t>Pompey realized who could get stuck fighting on both sides went </a:t>
            </a:r>
            <a:r>
              <a:rPr lang="en-US" b="1" dirty="0"/>
              <a:t>to </a:t>
            </a:r>
            <a:r>
              <a:rPr lang="en-US" b="1" dirty="0" err="1"/>
              <a:t>Dyrrhachium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258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Battle of </a:t>
            </a:r>
            <a:r>
              <a:rPr lang="en-US" sz="3200" b="1" dirty="0" err="1"/>
              <a:t>Dyrrhachium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JC laid siege and started building walls</a:t>
            </a:r>
          </a:p>
          <a:p>
            <a:r>
              <a:rPr lang="en-US" b="1" dirty="0" smtClean="0"/>
              <a:t>Pompey began running out of supplies and decided to break out</a:t>
            </a:r>
          </a:p>
          <a:p>
            <a:r>
              <a:rPr lang="en-US" b="1" dirty="0" smtClean="0"/>
              <a:t>Found the weak point and Caesars wall and conducted a multi-front assault</a:t>
            </a:r>
          </a:p>
          <a:p>
            <a:endParaRPr lang="en-US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64909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 smtClean="0"/>
              <a:t>Why did Rome keep spreading?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2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Battle of </a:t>
            </a:r>
            <a:r>
              <a:rPr lang="en-US" sz="3600" b="1" dirty="0" err="1"/>
              <a:t>Dyrrhachium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Caesar counter attacked multiple times without success</a:t>
            </a:r>
          </a:p>
          <a:p>
            <a:r>
              <a:rPr lang="en-US" b="1" dirty="0" smtClean="0"/>
              <a:t>Eventually Caesar’s troops routed and fled</a:t>
            </a:r>
          </a:p>
          <a:p>
            <a:r>
              <a:rPr lang="en-US" b="1" dirty="0" smtClean="0"/>
              <a:t>Pompey did not pursue, fearing a trap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71" y="1600200"/>
            <a:ext cx="33140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314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Caesar moves South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Moved into Thessaly</a:t>
            </a:r>
          </a:p>
          <a:p>
            <a:r>
              <a:rPr lang="en-US" b="1" dirty="0" smtClean="0"/>
              <a:t>JC and Pompey both had armies there</a:t>
            </a:r>
          </a:p>
          <a:p>
            <a:r>
              <a:rPr lang="en-US" b="1" dirty="0" smtClean="0"/>
              <a:t>JC’s men had time to resupply</a:t>
            </a:r>
            <a:r>
              <a:rPr lang="en-US" b="1" dirty="0"/>
              <a:t>, </a:t>
            </a:r>
            <a:r>
              <a:rPr lang="en-US" b="1" dirty="0" smtClean="0"/>
              <a:t>and rest </a:t>
            </a:r>
          </a:p>
          <a:p>
            <a:r>
              <a:rPr lang="en-US" b="1" dirty="0" smtClean="0"/>
              <a:t>prominent men </a:t>
            </a:r>
            <a:r>
              <a:rPr lang="en-US" b="1" dirty="0"/>
              <a:t>in Pompey's camp </a:t>
            </a:r>
            <a:r>
              <a:rPr lang="en-US" b="1" dirty="0" smtClean="0"/>
              <a:t>argued for battle</a:t>
            </a:r>
          </a:p>
          <a:p>
            <a:r>
              <a:rPr lang="en-US" b="1" dirty="0" smtClean="0"/>
              <a:t>Pompey did what they wished and met </a:t>
            </a:r>
            <a:r>
              <a:rPr lang="en-US" b="1" dirty="0"/>
              <a:t>at Pharsalus</a:t>
            </a:r>
          </a:p>
        </p:txBody>
      </p:sp>
    </p:spTree>
    <p:extLst>
      <p:ext uri="{BB962C8B-B14F-4D97-AF65-F5344CB8AC3E}">
        <p14:creationId xmlns:p14="http://schemas.microsoft.com/office/powerpoint/2010/main" val="3681338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Battle of Pharsalus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22,000 Legionaries</a:t>
            </a:r>
          </a:p>
          <a:p>
            <a:r>
              <a:rPr lang="en-US" dirty="0" smtClean="0"/>
              <a:t>8,000 Allies</a:t>
            </a:r>
          </a:p>
          <a:p>
            <a:r>
              <a:rPr lang="en-US" dirty="0" smtClean="0"/>
              <a:t>1,800 Calvary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40,000 Legionaries</a:t>
            </a:r>
          </a:p>
          <a:p>
            <a:r>
              <a:rPr lang="en-US" dirty="0" smtClean="0"/>
              <a:t>4,200 Allies</a:t>
            </a:r>
          </a:p>
          <a:p>
            <a:r>
              <a:rPr lang="en-US" dirty="0" smtClean="0"/>
              <a:t>6,500 Calvary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Caesar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Pompey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Pompey</a:t>
            </a:r>
          </a:p>
          <a:p>
            <a:pPr lvl="1"/>
            <a:r>
              <a:rPr lang="en-US" dirty="0" smtClean="0"/>
              <a:t>3 lines, ten deep</a:t>
            </a:r>
          </a:p>
          <a:p>
            <a:pPr lvl="1"/>
            <a:r>
              <a:rPr lang="en-US" dirty="0" smtClean="0"/>
              <a:t>Massed Calvary on the left</a:t>
            </a:r>
          </a:p>
          <a:p>
            <a:pPr lvl="1"/>
            <a:r>
              <a:rPr lang="en-US" dirty="0" smtClean="0"/>
              <a:t>Wanted to wait Caesars charge, use </a:t>
            </a:r>
            <a:r>
              <a:rPr lang="en-US" dirty="0" err="1" smtClean="0"/>
              <a:t>calvary</a:t>
            </a:r>
            <a:r>
              <a:rPr lang="en-US" dirty="0" smtClean="0"/>
              <a:t> as hammer and anvil</a:t>
            </a:r>
          </a:p>
          <a:p>
            <a:r>
              <a:rPr lang="en-US" dirty="0" smtClean="0"/>
              <a:t>Caesar</a:t>
            </a:r>
          </a:p>
          <a:p>
            <a:pPr lvl="1"/>
            <a:r>
              <a:rPr lang="en-US" dirty="0" smtClean="0"/>
              <a:t>3 lines, 6 deep</a:t>
            </a:r>
          </a:p>
          <a:p>
            <a:pPr lvl="1"/>
            <a:r>
              <a:rPr lang="en-US" dirty="0" smtClean="0"/>
              <a:t>Calvary and a fourth line on the right to counter Pompey’s superior Calvary</a:t>
            </a:r>
          </a:p>
          <a:p>
            <a:pPr lvl="1"/>
            <a:r>
              <a:rPr lang="en-US" dirty="0" smtClean="0"/>
              <a:t>Ordered Third line not to charge until ordered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25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Initial deployment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855354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72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front two lines of Caesars Army engaged Pompey’s infantry</a:t>
            </a:r>
          </a:p>
          <a:p>
            <a:r>
              <a:rPr lang="en-US" dirty="0" smtClean="0"/>
              <a:t>Pompey’s Cavalry attacked JC’s cavalry but hidden 4</a:t>
            </a:r>
            <a:r>
              <a:rPr lang="en-US" baseline="30000" dirty="0" smtClean="0"/>
              <a:t>th</a:t>
            </a:r>
            <a:r>
              <a:rPr lang="en-US" dirty="0" smtClean="0"/>
              <a:t> line emerged, and stabbed Cavalry with javelins and routes Pompey’s </a:t>
            </a:r>
            <a:r>
              <a:rPr lang="en-US" dirty="0" err="1" smtClean="0"/>
              <a:t>calvary</a:t>
            </a:r>
            <a:endParaRPr lang="en-US" dirty="0" smtClean="0"/>
          </a:p>
          <a:p>
            <a:r>
              <a:rPr lang="en-US" dirty="0" smtClean="0"/>
              <a:t>Caesar ordered his third line to attack, breaking Pompey’s now exposed left wing</a:t>
            </a:r>
          </a:p>
          <a:p>
            <a:r>
              <a:rPr lang="en-US" dirty="0" smtClean="0"/>
              <a:t>Pompey flees to Egypt, his army destroyed</a:t>
            </a:r>
          </a:p>
          <a:p>
            <a:r>
              <a:rPr lang="en-US" dirty="0" smtClean="0"/>
              <a:t>Caesar lose 230, Pompey 15,000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99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87375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www.youtube.com/watch?v=QWeeq7dyktA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1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Pompey’s Motivation for Egypt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41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Pompey’s Motivation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Pompey was trying to get money and men to continue the fight</a:t>
            </a:r>
          </a:p>
          <a:p>
            <a:r>
              <a:rPr lang="en-US" dirty="0" smtClean="0"/>
              <a:t>Caesar was relentless and he was not able to gather a force</a:t>
            </a:r>
          </a:p>
          <a:p>
            <a:r>
              <a:rPr lang="en-US" dirty="0"/>
              <a:t>Eventually went to Egypt, as </a:t>
            </a:r>
            <a:r>
              <a:rPr lang="en-US" dirty="0" smtClean="0"/>
              <a:t>Pharaoh </a:t>
            </a:r>
            <a:r>
              <a:rPr lang="en-US" dirty="0"/>
              <a:t>Ptolemy </a:t>
            </a:r>
            <a:r>
              <a:rPr lang="en-US" dirty="0" smtClean="0"/>
              <a:t>XIII’s father owed Pompey</a:t>
            </a:r>
          </a:p>
          <a:p>
            <a:r>
              <a:rPr lang="en-US" dirty="0" smtClean="0"/>
              <a:t>Pharaoh Ptolemy was at war with his sister Cleopatra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02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Pharaoh Ptolemy </a:t>
            </a:r>
            <a:r>
              <a:rPr lang="en-US" sz="3200" b="1" dirty="0" smtClean="0"/>
              <a:t>XIII’s choice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he excepted Pompey, he becomes a master and Caesar an enemy</a:t>
            </a:r>
          </a:p>
          <a:p>
            <a:r>
              <a:rPr lang="en-US" dirty="0" smtClean="0"/>
              <a:t>If he sends him away, Pompey and Caesar both blame Egypt</a:t>
            </a:r>
          </a:p>
          <a:p>
            <a:r>
              <a:rPr lang="en-US" dirty="0" smtClean="0"/>
              <a:t>If he kills Pompey, friend of Caesar and Pompey not a threat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9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 smtClean="0"/>
              <a:t>Recruiting Practices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447800"/>
          <a:ext cx="77724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7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Choice is wrong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 is furious that they killed Pompey</a:t>
            </a:r>
          </a:p>
          <a:p>
            <a:r>
              <a:rPr lang="en-US" dirty="0" smtClean="0"/>
              <a:t>He wants to pardon Pompey, to show benevolence</a:t>
            </a:r>
          </a:p>
          <a:p>
            <a:r>
              <a:rPr lang="en-US" dirty="0" smtClean="0"/>
              <a:t>In addition, he is “charmed” by Cleopatra and overthrows the Pharaoh</a:t>
            </a:r>
          </a:p>
          <a:p>
            <a:r>
              <a:rPr lang="en-US" dirty="0" smtClean="0"/>
              <a:t>They have a son</a:t>
            </a:r>
          </a:p>
        </p:txBody>
      </p:sp>
    </p:spTree>
    <p:extLst>
      <p:ext uri="{BB962C8B-B14F-4D97-AF65-F5344CB8AC3E}">
        <p14:creationId xmlns:p14="http://schemas.microsoft.com/office/powerpoint/2010/main" val="979353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Cleopatra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Caesar chased Pompey to Egypt</a:t>
            </a:r>
          </a:p>
          <a:p>
            <a:r>
              <a:rPr lang="en-US" b="1" dirty="0" smtClean="0"/>
              <a:t>Murdered by Pharaoh Ptolemy, who was at war with his sister</a:t>
            </a:r>
          </a:p>
          <a:p>
            <a:r>
              <a:rPr lang="en-US" b="1" dirty="0" smtClean="0"/>
              <a:t>Caesar sided with Cleopatra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888402"/>
            <a:ext cx="3657600" cy="39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36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/>
              <a:t>The Real Cleopatra</a:t>
            </a:r>
            <a:endParaRPr lang="en-US" sz="4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57400"/>
            <a:ext cx="339618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024660" cy="346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04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North Africa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Pompey’s forces completely destroyed Caesar’s army in North Africa</a:t>
            </a:r>
          </a:p>
          <a:p>
            <a:r>
              <a:rPr lang="en-US" dirty="0" smtClean="0"/>
              <a:t>Cato the Younger takes additional troops their to continue the fight</a:t>
            </a:r>
          </a:p>
          <a:p>
            <a:r>
              <a:rPr lang="en-US" dirty="0" smtClean="0"/>
              <a:t>Caesar needs more Troops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16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Mutinous Legions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9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War on Cato-Battle of </a:t>
            </a:r>
            <a:r>
              <a:rPr lang="en-US" sz="4000" b="1" dirty="0" err="1" smtClean="0"/>
              <a:t>Ruspina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Caesar outnumbered 2-1</a:t>
            </a:r>
          </a:p>
          <a:p>
            <a:r>
              <a:rPr lang="en-US" b="1" dirty="0" smtClean="0"/>
              <a:t>Numidian Calvary effectively damaging Caesar</a:t>
            </a:r>
          </a:p>
          <a:p>
            <a:r>
              <a:rPr lang="en-US" b="1" dirty="0" smtClean="0"/>
              <a:t>Caesar breaks out and both sides return to camps</a:t>
            </a:r>
          </a:p>
          <a:p>
            <a:r>
              <a:rPr lang="en-US" b="1" dirty="0" smtClean="0"/>
              <a:t>Caesar loses 1/3 of his army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7907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Battle of Thapsus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50,000 Infantry</a:t>
            </a:r>
          </a:p>
          <a:p>
            <a:r>
              <a:rPr lang="en-US" b="1" dirty="0" smtClean="0"/>
              <a:t>5,000 Cavalry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72,000 </a:t>
            </a:r>
            <a:endParaRPr lang="en-US" b="1" dirty="0" smtClean="0"/>
          </a:p>
          <a:p>
            <a:r>
              <a:rPr lang="en-US" b="1" dirty="0" smtClean="0"/>
              <a:t>14,500 </a:t>
            </a:r>
            <a:r>
              <a:rPr lang="en-US" b="1" dirty="0"/>
              <a:t>cavalry</a:t>
            </a:r>
          </a:p>
          <a:p>
            <a:r>
              <a:rPr lang="en-US" b="1" dirty="0" smtClean="0"/>
              <a:t>Numidian troops</a:t>
            </a:r>
          </a:p>
          <a:p>
            <a:r>
              <a:rPr lang="en-US" b="1" dirty="0" smtClean="0"/>
              <a:t>60 </a:t>
            </a:r>
            <a:r>
              <a:rPr lang="en-US" b="1" dirty="0"/>
              <a:t>elephants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Cato’s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7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Resistance continued in Spain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Caesar’s former friend and Pompey’s son fled to Spain to continue fighting</a:t>
            </a:r>
          </a:p>
          <a:p>
            <a:r>
              <a:rPr lang="en-US" dirty="0" smtClean="0"/>
              <a:t>Caesar pursued and the remaining </a:t>
            </a:r>
            <a:r>
              <a:rPr lang="en-US" dirty="0" err="1" smtClean="0"/>
              <a:t>Optimates</a:t>
            </a:r>
            <a:r>
              <a:rPr lang="en-US" dirty="0" smtClean="0"/>
              <a:t> refused battle</a:t>
            </a:r>
          </a:p>
          <a:p>
            <a:r>
              <a:rPr lang="en-US" dirty="0" smtClean="0"/>
              <a:t>After successful skirmished and siege tribes began betraying them and many planned to defect to Caesar</a:t>
            </a:r>
          </a:p>
          <a:p>
            <a:r>
              <a:rPr lang="en-US" dirty="0" smtClean="0"/>
              <a:t>Force open battle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36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Battle of </a:t>
            </a:r>
            <a:r>
              <a:rPr lang="en-US" sz="4000" b="1" dirty="0" err="1" smtClean="0"/>
              <a:t>Munda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40,000 men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70,000 men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Caesar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04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303030"/>
                </a:solidFill>
              </a:rPr>
              <a:t>Battle </a:t>
            </a:r>
            <a:r>
              <a:rPr lang="en-US" sz="4400" b="1" dirty="0">
                <a:solidFill>
                  <a:srgbClr val="303030"/>
                </a:solidFill>
              </a:rPr>
              <a:t>of Thapsus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 commanded Cavalry on the left, aided with infantry against elephants</a:t>
            </a:r>
          </a:p>
          <a:p>
            <a:r>
              <a:rPr lang="en-US" dirty="0" smtClean="0"/>
              <a:t>Elephants targeted with archers and many charged their own ranks</a:t>
            </a:r>
          </a:p>
          <a:p>
            <a:r>
              <a:rPr lang="en-US" dirty="0" smtClean="0"/>
              <a:t>Those who didn’t where destroyed by Caesar's center</a:t>
            </a:r>
          </a:p>
          <a:p>
            <a:r>
              <a:rPr lang="en-US" dirty="0" smtClean="0"/>
              <a:t>Julius’s cavalry outflanked Cato’s troops who began to flee</a:t>
            </a:r>
          </a:p>
          <a:p>
            <a:r>
              <a:rPr lang="en-US" dirty="0" smtClean="0"/>
              <a:t>Cato committed Suicide:</a:t>
            </a:r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Cato, I must grudge you your death, as you grudged me the </a:t>
            </a:r>
            <a:r>
              <a:rPr lang="en-US" i="1" dirty="0" err="1"/>
              <a:t>honour</a:t>
            </a:r>
            <a:r>
              <a:rPr lang="en-US" i="1" dirty="0"/>
              <a:t> of saving your life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324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Loyal </a:t>
            </a:r>
            <a:r>
              <a:rPr lang="en-US" dirty="0"/>
              <a:t>to their commanders</a:t>
            </a:r>
          </a:p>
          <a:p>
            <a:r>
              <a:rPr lang="en-US" dirty="0" smtClean="0"/>
              <a:t>Allowed </a:t>
            </a:r>
            <a:r>
              <a:rPr lang="en-US" dirty="0" smtClean="0"/>
              <a:t>guys like Julius to march on Rome, which started long before him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Who is Julius?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61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A bloody Battle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of the troops had fought in previous campaigns</a:t>
            </a:r>
          </a:p>
          <a:p>
            <a:r>
              <a:rPr lang="en-US" dirty="0" smtClean="0"/>
              <a:t>Feared Caesar would not pardon them a second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59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303030"/>
                </a:solidFill>
              </a:rPr>
              <a:t>Battle of </a:t>
            </a:r>
            <a:r>
              <a:rPr lang="en-US" sz="4000" b="1" dirty="0" err="1">
                <a:solidFill>
                  <a:srgbClr val="303030"/>
                </a:solidFill>
              </a:rPr>
              <a:t>Munda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Caesar charged enemy lines</a:t>
            </a:r>
          </a:p>
          <a:p>
            <a:r>
              <a:rPr lang="en-US" dirty="0" smtClean="0"/>
              <a:t>Battle lasted 8 hours, Caesar Joined the fight (fighting for his life.</a:t>
            </a:r>
          </a:p>
          <a:p>
            <a:r>
              <a:rPr lang="en-US" dirty="0" smtClean="0"/>
              <a:t>Inspired, right wing begins to break thru</a:t>
            </a:r>
          </a:p>
          <a:p>
            <a:r>
              <a:rPr lang="en-US" dirty="0" err="1" smtClean="0"/>
              <a:t>Pompeius</a:t>
            </a:r>
            <a:r>
              <a:rPr lang="en-US" dirty="0" smtClean="0"/>
              <a:t> weakens his right to reinforce against a </a:t>
            </a:r>
            <a:r>
              <a:rPr lang="en-US" dirty="0" err="1" smtClean="0"/>
              <a:t>breakthru</a:t>
            </a:r>
            <a:endParaRPr lang="en-US" dirty="0" smtClean="0"/>
          </a:p>
          <a:p>
            <a:r>
              <a:rPr lang="en-US" dirty="0" smtClean="0"/>
              <a:t>Cavalry charged the now weakened left</a:t>
            </a:r>
          </a:p>
          <a:p>
            <a:r>
              <a:rPr lang="en-US" dirty="0" err="1" smtClean="0"/>
              <a:t>Pompeians</a:t>
            </a:r>
            <a:r>
              <a:rPr lang="en-US" dirty="0" smtClean="0"/>
              <a:t> retreated, many slaughtered, 30,000 died to 7,000 of JC’s 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52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JC Master of Rome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r>
              <a:rPr lang="en-US" sz="2800" b="1" dirty="0"/>
              <a:t>Named Dictator for Life</a:t>
            </a:r>
          </a:p>
          <a:p>
            <a:r>
              <a:rPr lang="en-US" sz="2800" b="1" u="sng" dirty="0" smtClean="0"/>
              <a:t>Gave land to his legions</a:t>
            </a:r>
          </a:p>
          <a:p>
            <a:r>
              <a:rPr lang="en-US" sz="2800" b="1" dirty="0" smtClean="0"/>
              <a:t>Reformed the debt of many Romans</a:t>
            </a:r>
          </a:p>
          <a:p>
            <a:r>
              <a:rPr lang="en-US" sz="2800" b="1" dirty="0" smtClean="0"/>
              <a:t>Rewarded families for having many children</a:t>
            </a:r>
          </a:p>
          <a:p>
            <a:r>
              <a:rPr lang="en-US" sz="2800" b="1" dirty="0" smtClean="0"/>
              <a:t>Rebuilt Carthage and Corinth</a:t>
            </a:r>
          </a:p>
          <a:p>
            <a:r>
              <a:rPr lang="en-US" sz="2800" b="1" dirty="0" smtClean="0"/>
              <a:t>Created a new Calendar</a:t>
            </a:r>
          </a:p>
          <a:p>
            <a:r>
              <a:rPr lang="en-US" sz="2800" b="1" dirty="0" smtClean="0"/>
              <a:t>Mobilized Huge army to attack Parthia and </a:t>
            </a:r>
            <a:r>
              <a:rPr lang="en-US" sz="2800" b="1" dirty="0" err="1" smtClean="0"/>
              <a:t>Dacians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6714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Stabbed 23 times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Senators claimed to be saving the Republic</a:t>
            </a:r>
          </a:p>
          <a:p>
            <a:r>
              <a:rPr lang="en-US" b="1" dirty="0" smtClean="0"/>
              <a:t>Miscalculated </a:t>
            </a:r>
            <a:r>
              <a:rPr lang="en-US" b="1" dirty="0"/>
              <a:t>t</a:t>
            </a:r>
            <a:r>
              <a:rPr lang="en-US" b="1" dirty="0" smtClean="0"/>
              <a:t>he peoples love Caesar </a:t>
            </a:r>
          </a:p>
          <a:p>
            <a:r>
              <a:rPr lang="en-US" b="1" dirty="0" smtClean="0"/>
              <a:t>Would eventually lead to the end of the of the Republic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08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79438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Saving the Republic</a:t>
            </a:r>
            <a:endParaRPr lang="en-US" sz="4000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9427" y="1447800"/>
          <a:ext cx="9018373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0" y="3505200"/>
          <a:ext cx="8763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84754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Liberators'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General, Mark </a:t>
            </a:r>
            <a:r>
              <a:rPr lang="en-US" dirty="0" smtClean="0"/>
              <a:t>Antony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Caesar’s </a:t>
            </a:r>
            <a:r>
              <a:rPr lang="en-US" dirty="0" smtClean="0"/>
              <a:t>heir Octavian begin the Liberators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21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Failure of Second </a:t>
            </a:r>
            <a:r>
              <a:rPr lang="en-US" dirty="0" err="1" smtClean="0"/>
              <a:t>Triumvatate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93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Justice and Civil War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Shortly after, Octavian and Antony fought</a:t>
            </a:r>
          </a:p>
          <a:p>
            <a:r>
              <a:rPr lang="en-US" b="1" dirty="0" smtClean="0"/>
              <a:t>Cleopatra side with Antony</a:t>
            </a:r>
          </a:p>
          <a:p>
            <a:r>
              <a:rPr lang="en-US" b="1" dirty="0" smtClean="0"/>
              <a:t>Octavian defeated them both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67857" l="0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5896"/>
          <a:stretch/>
        </p:blipFill>
        <p:spPr bwMode="auto">
          <a:xfrm>
            <a:off x="3574048" y="2286000"/>
            <a:ext cx="4754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Julius Caesar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Patrician</a:t>
            </a:r>
          </a:p>
          <a:p>
            <a:r>
              <a:rPr lang="en-US" b="1" dirty="0" smtClean="0"/>
              <a:t>Served in Army and Senate</a:t>
            </a:r>
          </a:p>
          <a:p>
            <a:r>
              <a:rPr lang="en-US" b="1" dirty="0" smtClean="0"/>
              <a:t>Ran for Consul </a:t>
            </a:r>
          </a:p>
          <a:p>
            <a:r>
              <a:rPr lang="en-US" b="1" dirty="0" smtClean="0"/>
              <a:t>Formed an alliance to rule Rome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819400" cy="383521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0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2032"/>
            <a:ext cx="7543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First Triumvirate </a:t>
            </a:r>
            <a:endParaRPr lang="en-US" sz="4000" b="1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3352800" y="1447800"/>
            <a:ext cx="2514600" cy="639762"/>
          </a:xfrm>
        </p:spPr>
        <p:txBody>
          <a:bodyPr/>
          <a:lstStyle/>
          <a:p>
            <a:pPr algn="ctr"/>
            <a:r>
              <a:rPr lang="en-US" dirty="0" smtClean="0"/>
              <a:t>Crassus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0" y="1447800"/>
            <a:ext cx="2514600" cy="639762"/>
          </a:xfrm>
        </p:spPr>
        <p:txBody>
          <a:bodyPr/>
          <a:lstStyle/>
          <a:p>
            <a:pPr algn="ctr"/>
            <a:r>
              <a:rPr lang="en-US" dirty="0" smtClean="0"/>
              <a:t>Pompey the Great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idx="4294967295"/>
          </p:nvPr>
        </p:nvSpPr>
        <p:spPr>
          <a:xfrm>
            <a:off x="485274" y="2083551"/>
            <a:ext cx="2514600" cy="6397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0" dirty="0" smtClean="0"/>
              <a:t>Skilled Politician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idx="4294967295"/>
          </p:nvPr>
        </p:nvSpPr>
        <p:spPr>
          <a:xfrm>
            <a:off x="3505200" y="2055478"/>
            <a:ext cx="2247900" cy="6397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0" dirty="0" smtClean="0"/>
              <a:t>Richest Man in Rome</a:t>
            </a:r>
            <a:endParaRPr lang="en-US" sz="2200" b="0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idx="4294967295"/>
          </p:nvPr>
        </p:nvSpPr>
        <p:spPr>
          <a:xfrm>
            <a:off x="6477000" y="2087562"/>
            <a:ext cx="1905000" cy="639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0" dirty="0" smtClean="0"/>
              <a:t>Military Might</a:t>
            </a:r>
            <a:endParaRPr lang="en-US" b="0" dirty="0"/>
          </a:p>
        </p:txBody>
      </p:sp>
      <p:sp>
        <p:nvSpPr>
          <p:cNvPr id="12" name="Text Placeholder 11"/>
          <p:cNvSpPr txBox="1">
            <a:spLocks/>
          </p:cNvSpPr>
          <p:nvPr/>
        </p:nvSpPr>
        <p:spPr>
          <a:xfrm>
            <a:off x="533400" y="1447800"/>
            <a:ext cx="2514600" cy="639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Julius Caesar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19400"/>
            <a:ext cx="815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0000" l="4701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34178"/>
            <a:ext cx="2228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2346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3" b="99831" l="0" r="98000">
                        <a14:foregroundMark x1="10222" y1="45101" x2="10222" y2="55405"/>
                        <a14:foregroundMark x1="89778" y1="49662" x2="88889" y2="55068"/>
                        <a14:foregroundMark x1="30000" y1="90203" x2="48667" y2="94088"/>
                        <a14:foregroundMark x1="11778" y1="54223" x2="11778" y2="57432"/>
                        <a14:backgroundMark x1="81333" y1="91216" x2="69333" y2="98480"/>
                        <a14:backgroundMark x1="24444" y1="93750" x2="36889" y2="98818"/>
                        <a14:backgroundMark x1="8000" y1="63176" x2="12667" y2="86655"/>
                        <a14:backgroundMark x1="2444" y1="30743" x2="2889" y2="56081"/>
                        <a14:backgroundMark x1="24889" y1="90203" x2="42222" y2="99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1905000" cy="25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5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Governor of Gaul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026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Why Gaul?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Caesar was in debt</a:t>
            </a:r>
          </a:p>
          <a:p>
            <a:r>
              <a:rPr lang="en-US" sz="2800" b="1" dirty="0" smtClean="0"/>
              <a:t>Want to invade Gaul to extort or pillage wealth</a:t>
            </a:r>
          </a:p>
          <a:p>
            <a:r>
              <a:rPr lang="en-US" sz="2800" b="1" dirty="0" smtClean="0"/>
              <a:t>He raised four legions from Southern Gaul</a:t>
            </a:r>
          </a:p>
          <a:p>
            <a:r>
              <a:rPr lang="en-US" sz="2800" b="1" dirty="0" smtClean="0"/>
              <a:t>Gaul was divided and made for an easy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2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797</TotalTime>
  <Words>1458</Words>
  <Application>Microsoft Office PowerPoint</Application>
  <PresentationFormat>On-screen Show (4:3)</PresentationFormat>
  <Paragraphs>246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Century Schoolbook</vt:lpstr>
      <vt:lpstr>Wingdings</vt:lpstr>
      <vt:lpstr>Wingdings 2</vt:lpstr>
      <vt:lpstr>Oriel</vt:lpstr>
      <vt:lpstr>Julius - End of the Republic</vt:lpstr>
      <vt:lpstr>Lands prior to Caesar’s rise</vt:lpstr>
      <vt:lpstr>Why did Rome keep spreading?</vt:lpstr>
      <vt:lpstr>Recruiting Practices</vt:lpstr>
      <vt:lpstr>Loyalty</vt:lpstr>
      <vt:lpstr>Julius Caesar</vt:lpstr>
      <vt:lpstr>First Triumvirate </vt:lpstr>
      <vt:lpstr>Governor of Gaul</vt:lpstr>
      <vt:lpstr>Why Gaul?</vt:lpstr>
      <vt:lpstr>Process of Conquest</vt:lpstr>
      <vt:lpstr>End of the Triumvirate</vt:lpstr>
      <vt:lpstr>Battle of Gergovia</vt:lpstr>
      <vt:lpstr>Battle of Gergovia</vt:lpstr>
      <vt:lpstr>Battle of Gergovia</vt:lpstr>
      <vt:lpstr>Battle of Gergovia</vt:lpstr>
      <vt:lpstr>Battle of Gergovia</vt:lpstr>
      <vt:lpstr>Interlude</vt:lpstr>
      <vt:lpstr>PowerPoint Presentation</vt:lpstr>
      <vt:lpstr>https://www.youtube.com/watch?v=Ut9GdMywFj0 </vt:lpstr>
      <vt:lpstr>Caesar’s Civil Wars</vt:lpstr>
      <vt:lpstr>Caesar’s Political Situation</vt:lpstr>
      <vt:lpstr>Caesar’s Dilemma</vt:lpstr>
      <vt:lpstr>What is Caesar to do?</vt:lpstr>
      <vt:lpstr>Cross the Rubicon</vt:lpstr>
      <vt:lpstr>Italy Proper</vt:lpstr>
      <vt:lpstr>Ilerda Campaign</vt:lpstr>
      <vt:lpstr>Pompey’s decision</vt:lpstr>
      <vt:lpstr>Battle of Dyrrhachium</vt:lpstr>
      <vt:lpstr>Battle of Dyrrhachium</vt:lpstr>
      <vt:lpstr>Battle of Dyrrhachium</vt:lpstr>
      <vt:lpstr>Caesar moves South</vt:lpstr>
      <vt:lpstr>Battle of Pharsalus</vt:lpstr>
      <vt:lpstr>Initial Deployment</vt:lpstr>
      <vt:lpstr>Initial deployment</vt:lpstr>
      <vt:lpstr>Battle</vt:lpstr>
      <vt:lpstr>PowerPoint Presentation</vt:lpstr>
      <vt:lpstr>Pompey’s Motivation for Egypt</vt:lpstr>
      <vt:lpstr>Pompey’s Motivation</vt:lpstr>
      <vt:lpstr>Pharaoh Ptolemy XIII’s choice</vt:lpstr>
      <vt:lpstr>The Choice is wrong</vt:lpstr>
      <vt:lpstr>Cleopatra</vt:lpstr>
      <vt:lpstr>The Real Cleopatra</vt:lpstr>
      <vt:lpstr>North Africa</vt:lpstr>
      <vt:lpstr>Mutinous Legions</vt:lpstr>
      <vt:lpstr>War on Cato-Battle of Ruspina</vt:lpstr>
      <vt:lpstr>Battle of Thapsus</vt:lpstr>
      <vt:lpstr>Resistance continued in Spain</vt:lpstr>
      <vt:lpstr>Battle of Munda</vt:lpstr>
      <vt:lpstr>Battle of Thapsus</vt:lpstr>
      <vt:lpstr>A bloody Battle</vt:lpstr>
      <vt:lpstr>Battle of Munda</vt:lpstr>
      <vt:lpstr>JC Master of Rome</vt:lpstr>
      <vt:lpstr>Stabbed 23 times</vt:lpstr>
      <vt:lpstr>Saving the Republic</vt:lpstr>
      <vt:lpstr>Liberators' civil war</vt:lpstr>
      <vt:lpstr>Failure of Second Triumvatate</vt:lpstr>
      <vt:lpstr>Justice and Civil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 to Empire</dc:title>
  <dc:creator>Owner</dc:creator>
  <cp:lastModifiedBy>ANTHONY DEORNELLAS</cp:lastModifiedBy>
  <cp:revision>47</cp:revision>
  <dcterms:created xsi:type="dcterms:W3CDTF">2016-05-07T21:29:42Z</dcterms:created>
  <dcterms:modified xsi:type="dcterms:W3CDTF">2017-11-28T13:22:14Z</dcterms:modified>
</cp:coreProperties>
</file>