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78" r:id="rId3"/>
    <p:sldId id="279" r:id="rId4"/>
    <p:sldId id="280" r:id="rId5"/>
    <p:sldId id="281" r:id="rId6"/>
    <p:sldId id="282" r:id="rId7"/>
    <p:sldId id="283" r:id="rId8"/>
    <p:sldId id="284" r:id="rId9"/>
    <p:sldId id="257" r:id="rId10"/>
    <p:sldId id="277" r:id="rId11"/>
    <p:sldId id="268" r:id="rId12"/>
    <p:sldId id="272" r:id="rId13"/>
    <p:sldId id="274" r:id="rId14"/>
    <p:sldId id="275"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0" d="100"/>
          <a:sy n="60" d="100"/>
        </p:scale>
        <p:origin x="72" y="12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C57954-E0F3-4951-8DEA-CA7D2EB515D3}" type="datetimeFigureOut">
              <a:rPr lang="en-US" smtClean="0"/>
              <a:t>2/15/2019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0BAC8F-0F30-4BAA-88EE-604BC7ADF5B2}" type="slidenum">
              <a:rPr lang="en-US" smtClean="0"/>
              <a:t>‹#›</a:t>
            </a:fld>
            <a:endParaRPr lang="en-US"/>
          </a:p>
        </p:txBody>
      </p:sp>
    </p:spTree>
    <p:extLst>
      <p:ext uri="{BB962C8B-B14F-4D97-AF65-F5344CB8AC3E}">
        <p14:creationId xmlns:p14="http://schemas.microsoft.com/office/powerpoint/2010/main" val="853407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0302443-D596-4085-A5A0-F86F9A974622}" type="slidenum">
              <a:rPr lang="en-US" altLang="en-US" sz="1200"/>
              <a:pPr/>
              <a:t>3</a:t>
            </a:fld>
            <a:endParaRPr lang="en-US" altLang="en-US" sz="1200"/>
          </a:p>
        </p:txBody>
      </p:sp>
      <p:sp>
        <p:nvSpPr>
          <p:cNvPr id="12291" name="Rectangle 2"/>
          <p:cNvSpPr>
            <a:spLocks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r>
              <a:rPr lang="en-US" altLang="en-US" smtClean="0">
                <a:latin typeface="Arial" panose="020B0604020202020204" pitchFamily="34" charset="0"/>
                <a:ea typeface="ＭＳ Ｐゴシック" panose="020B0600070205080204" pitchFamily="34" charset="-128"/>
              </a:rPr>
              <a:t>This is a broad view of Afroeurasia. Where was Constantinople in this picture?</a:t>
            </a:r>
          </a:p>
        </p:txBody>
      </p:sp>
    </p:spTree>
    <p:extLst>
      <p:ext uri="{BB962C8B-B14F-4D97-AF65-F5344CB8AC3E}">
        <p14:creationId xmlns:p14="http://schemas.microsoft.com/office/powerpoint/2010/main" val="2897661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8ADCE09-D5AB-43E1-AA6A-DA87EC6B95D0}" type="slidenum">
              <a:rPr lang="en-US" altLang="en-US" sz="1200"/>
              <a:pPr/>
              <a:t>4</a:t>
            </a:fld>
            <a:endParaRPr lang="en-US" altLang="en-US" sz="1200"/>
          </a:p>
        </p:txBody>
      </p:sp>
      <p:sp>
        <p:nvSpPr>
          <p:cNvPr id="14339" name="Rectangle 2"/>
          <p:cNvSpPr>
            <a:spLocks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r>
              <a:rPr lang="en-US" altLang="en-US" smtClean="0">
                <a:latin typeface="Arial" panose="020B0604020202020204" pitchFamily="34" charset="0"/>
                <a:ea typeface="ＭＳ Ｐゴシック" panose="020B0600070205080204" pitchFamily="34" charset="-128"/>
              </a:rPr>
              <a:t>Here is the answer. Have students make some observations about location.</a:t>
            </a:r>
          </a:p>
        </p:txBody>
      </p:sp>
    </p:spTree>
    <p:extLst>
      <p:ext uri="{BB962C8B-B14F-4D97-AF65-F5344CB8AC3E}">
        <p14:creationId xmlns:p14="http://schemas.microsoft.com/office/powerpoint/2010/main" val="1214701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6AB6D1E-7787-48BC-BBC2-69965C4B87A6}" type="slidenum">
              <a:rPr lang="en-US" altLang="en-US" sz="1200"/>
              <a:pPr/>
              <a:t>5</a:t>
            </a:fld>
            <a:endParaRPr lang="en-US" altLang="en-US" sz="1200"/>
          </a:p>
        </p:txBody>
      </p:sp>
      <p:sp>
        <p:nvSpPr>
          <p:cNvPr id="20483" name="Rectangle 2"/>
          <p:cNvSpPr>
            <a:spLocks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r>
              <a:rPr lang="en-US" altLang="en-US" smtClean="0">
                <a:latin typeface="Arial" panose="020B0604020202020204" pitchFamily="34" charset="0"/>
                <a:ea typeface="ＭＳ Ｐゴシック" panose="020B0600070205080204" pitchFamily="34" charset="-128"/>
              </a:rPr>
              <a:t>It also lies between the Black Sea and the Mediterranean Sea, which were major highways of trade and travel.</a:t>
            </a:r>
          </a:p>
        </p:txBody>
      </p:sp>
    </p:spTree>
    <p:extLst>
      <p:ext uri="{BB962C8B-B14F-4D97-AF65-F5344CB8AC3E}">
        <p14:creationId xmlns:p14="http://schemas.microsoft.com/office/powerpoint/2010/main" val="3805761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A161DEB-0C0D-4114-9F2D-FE04DEB462D7}" type="slidenum">
              <a:rPr lang="en-US" altLang="en-US" sz="1200"/>
              <a:pPr/>
              <a:t>6</a:t>
            </a:fld>
            <a:endParaRPr lang="en-US" altLang="en-US" sz="1200"/>
          </a:p>
        </p:txBody>
      </p:sp>
      <p:sp>
        <p:nvSpPr>
          <p:cNvPr id="22531" name="Rectangle 2"/>
          <p:cNvSpPr>
            <a:spLocks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r>
              <a:rPr lang="en-US" altLang="en-US" smtClean="0">
                <a:latin typeface="Arial" panose="020B0604020202020204" pitchFamily="34" charset="0"/>
                <a:ea typeface="ＭＳ Ｐゴシック" panose="020B0600070205080204" pitchFamily="34" charset="-128"/>
              </a:rPr>
              <a:t>The narrow Bosporus strait is the only path that connects the Black Sea with the Aegean and Mediterranean seas. Constantinople’s location at the southern end of the strait gave it command of trade between these seas.</a:t>
            </a:r>
          </a:p>
        </p:txBody>
      </p:sp>
    </p:spTree>
    <p:extLst>
      <p:ext uri="{BB962C8B-B14F-4D97-AF65-F5344CB8AC3E}">
        <p14:creationId xmlns:p14="http://schemas.microsoft.com/office/powerpoint/2010/main" val="37314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DB575D3-01DD-473E-89CE-10518EE58422}" type="slidenum">
              <a:rPr lang="en-US" altLang="en-US" sz="1200"/>
              <a:pPr/>
              <a:t>7</a:t>
            </a:fld>
            <a:endParaRPr lang="en-US" altLang="en-US" sz="1200"/>
          </a:p>
        </p:txBody>
      </p:sp>
      <p:sp>
        <p:nvSpPr>
          <p:cNvPr id="26627" name="Rectangle 2"/>
          <p:cNvSpPr>
            <a:spLocks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r>
              <a:rPr lang="en-US" altLang="en-US" smtClean="0">
                <a:latin typeface="Arial" panose="020B0604020202020204" pitchFamily="34" charset="0"/>
                <a:ea typeface="ＭＳ Ｐゴシック" panose="020B0600070205080204" pitchFamily="34" charset="-128"/>
              </a:rPr>
              <a:t>Have students speculate about why this location would be easy to defend.</a:t>
            </a:r>
          </a:p>
          <a:p>
            <a:r>
              <a:rPr lang="en-US" altLang="en-US" smtClean="0">
                <a:latin typeface="Arial" panose="020B0604020202020204" pitchFamily="34" charset="0"/>
                <a:ea typeface="ＭＳ Ｐゴシック" panose="020B0600070205080204" pitchFamily="34" charset="-128"/>
              </a:rPr>
              <a:t>Notice that the city was located on a peninsula, and was thus surrounded on three sides by a sort of natural moat. The forth side was defended by a formidable series of immense fortifications.</a:t>
            </a:r>
          </a:p>
        </p:txBody>
      </p:sp>
    </p:spTree>
    <p:extLst>
      <p:ext uri="{BB962C8B-B14F-4D97-AF65-F5344CB8AC3E}">
        <p14:creationId xmlns:p14="http://schemas.microsoft.com/office/powerpoint/2010/main" val="1228057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
        <p:nvSpPr>
          <p:cNvPr id="28676"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4C00F4C-24B8-41C4-8D2E-325AE6210CFF}" type="slidenum">
              <a:rPr lang="en-US" altLang="en-US" sz="1200"/>
              <a:pPr/>
              <a:t>8</a:t>
            </a:fld>
            <a:endParaRPr lang="en-US" altLang="en-US" sz="1200"/>
          </a:p>
        </p:txBody>
      </p:sp>
    </p:spTree>
    <p:extLst>
      <p:ext uri="{BB962C8B-B14F-4D97-AF65-F5344CB8AC3E}">
        <p14:creationId xmlns:p14="http://schemas.microsoft.com/office/powerpoint/2010/main" val="28850349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9ED00DB-8E4D-4764-834A-3B5213498CD4}" type="datetimeFigureOut">
              <a:rPr lang="en-US" smtClean="0"/>
              <a:t>2/15/2019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A8E42E69-8BC4-49F4-94DA-F846D2B0053F}" type="slidenum">
              <a:rPr lang="en-US" smtClean="0"/>
              <a:t>‹#›</a:t>
            </a:fld>
            <a:endParaRPr lang="en-US"/>
          </a:p>
        </p:txBody>
      </p:sp>
    </p:spTree>
    <p:extLst>
      <p:ext uri="{BB962C8B-B14F-4D97-AF65-F5344CB8AC3E}">
        <p14:creationId xmlns:p14="http://schemas.microsoft.com/office/powerpoint/2010/main" val="3486014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ED00DB-8E4D-4764-834A-3B5213498CD4}" type="datetimeFigureOut">
              <a:rPr lang="en-US" smtClean="0"/>
              <a:t>2/15/2019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E42E69-8BC4-49F4-94DA-F846D2B0053F}" type="slidenum">
              <a:rPr lang="en-US" smtClean="0"/>
              <a:t>‹#›</a:t>
            </a:fld>
            <a:endParaRPr lang="en-US"/>
          </a:p>
        </p:txBody>
      </p:sp>
    </p:spTree>
    <p:extLst>
      <p:ext uri="{BB962C8B-B14F-4D97-AF65-F5344CB8AC3E}">
        <p14:creationId xmlns:p14="http://schemas.microsoft.com/office/powerpoint/2010/main" val="615484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ED00DB-8E4D-4764-834A-3B5213498CD4}" type="datetimeFigureOut">
              <a:rPr lang="en-US" smtClean="0"/>
              <a:t>2/15/2019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E42E69-8BC4-49F4-94DA-F846D2B0053F}" type="slidenum">
              <a:rPr lang="en-US" smtClean="0"/>
              <a:t>‹#›</a:t>
            </a:fld>
            <a:endParaRPr lang="en-US"/>
          </a:p>
        </p:txBody>
      </p:sp>
    </p:spTree>
    <p:extLst>
      <p:ext uri="{BB962C8B-B14F-4D97-AF65-F5344CB8AC3E}">
        <p14:creationId xmlns:p14="http://schemas.microsoft.com/office/powerpoint/2010/main" val="2748288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ED00DB-8E4D-4764-834A-3B5213498CD4}" type="datetimeFigureOut">
              <a:rPr lang="en-US" smtClean="0"/>
              <a:t>2/15/2019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E42E69-8BC4-49F4-94DA-F846D2B0053F}" type="slidenum">
              <a:rPr lang="en-US" smtClean="0"/>
              <a:t>‹#›</a:t>
            </a:fld>
            <a:endParaRPr lang="en-US"/>
          </a:p>
        </p:txBody>
      </p:sp>
    </p:spTree>
    <p:extLst>
      <p:ext uri="{BB962C8B-B14F-4D97-AF65-F5344CB8AC3E}">
        <p14:creationId xmlns:p14="http://schemas.microsoft.com/office/powerpoint/2010/main" val="1743854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593667" y="6272784"/>
            <a:ext cx="2644309" cy="365125"/>
          </a:xfrm>
        </p:spPr>
        <p:txBody>
          <a:bodyPr/>
          <a:lstStyle/>
          <a:p>
            <a:fld id="{29ED00DB-8E4D-4764-834A-3B5213498CD4}" type="datetimeFigureOut">
              <a:rPr lang="en-US" smtClean="0"/>
              <a:t>2/15/2019</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A8E42E69-8BC4-49F4-94DA-F846D2B0053F}" type="slidenum">
              <a:rPr lang="en-US" smtClean="0"/>
              <a:t>‹#›</a:t>
            </a:fld>
            <a:endParaRPr lang="en-US"/>
          </a:p>
        </p:txBody>
      </p:sp>
    </p:spTree>
    <p:extLst>
      <p:ext uri="{BB962C8B-B14F-4D97-AF65-F5344CB8AC3E}">
        <p14:creationId xmlns:p14="http://schemas.microsoft.com/office/powerpoint/2010/main" val="982860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9ED00DB-8E4D-4764-834A-3B5213498CD4}" type="datetimeFigureOut">
              <a:rPr lang="en-US" smtClean="0"/>
              <a:t>2/15/2019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E42E69-8BC4-49F4-94DA-F846D2B0053F}" type="slidenum">
              <a:rPr lang="en-US" smtClean="0"/>
              <a:t>‹#›</a:t>
            </a:fld>
            <a:endParaRPr lang="en-US"/>
          </a:p>
        </p:txBody>
      </p:sp>
    </p:spTree>
    <p:extLst>
      <p:ext uri="{BB962C8B-B14F-4D97-AF65-F5344CB8AC3E}">
        <p14:creationId xmlns:p14="http://schemas.microsoft.com/office/powerpoint/2010/main" val="1584759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9ED00DB-8E4D-4764-834A-3B5213498CD4}" type="datetimeFigureOut">
              <a:rPr lang="en-US" smtClean="0"/>
              <a:t>2/15/2019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E42E69-8BC4-49F4-94DA-F846D2B0053F}" type="slidenum">
              <a:rPr lang="en-US" smtClean="0"/>
              <a:t>‹#›</a:t>
            </a:fld>
            <a:endParaRPr lang="en-US"/>
          </a:p>
        </p:txBody>
      </p:sp>
    </p:spTree>
    <p:extLst>
      <p:ext uri="{BB962C8B-B14F-4D97-AF65-F5344CB8AC3E}">
        <p14:creationId xmlns:p14="http://schemas.microsoft.com/office/powerpoint/2010/main" val="4285868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9ED00DB-8E4D-4764-834A-3B5213498CD4}" type="datetimeFigureOut">
              <a:rPr lang="en-US" smtClean="0"/>
              <a:t>2/15/2019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E42E69-8BC4-49F4-94DA-F846D2B0053F}" type="slidenum">
              <a:rPr lang="en-US" smtClean="0"/>
              <a:t>‹#›</a:t>
            </a:fld>
            <a:endParaRPr lang="en-US"/>
          </a:p>
        </p:txBody>
      </p:sp>
    </p:spTree>
    <p:extLst>
      <p:ext uri="{BB962C8B-B14F-4D97-AF65-F5344CB8AC3E}">
        <p14:creationId xmlns:p14="http://schemas.microsoft.com/office/powerpoint/2010/main" val="3561907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ED00DB-8E4D-4764-834A-3B5213498CD4}" type="datetimeFigureOut">
              <a:rPr lang="en-US" smtClean="0"/>
              <a:t>2/15/2019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E42E69-8BC4-49F4-94DA-F846D2B0053F}" type="slidenum">
              <a:rPr lang="en-US" smtClean="0"/>
              <a:t>‹#›</a:t>
            </a:fld>
            <a:endParaRPr lang="en-US"/>
          </a:p>
        </p:txBody>
      </p:sp>
    </p:spTree>
    <p:extLst>
      <p:ext uri="{BB962C8B-B14F-4D97-AF65-F5344CB8AC3E}">
        <p14:creationId xmlns:p14="http://schemas.microsoft.com/office/powerpoint/2010/main" val="1990892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9ED00DB-8E4D-4764-834A-3B5213498CD4}" type="datetimeFigureOut">
              <a:rPr lang="en-US" smtClean="0"/>
              <a:t>2/15/2019</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A8E42E69-8BC4-49F4-94DA-F846D2B0053F}" type="slidenum">
              <a:rPr lang="en-US" smtClean="0"/>
              <a:t>‹#›</a:t>
            </a:fld>
            <a:endParaRPr lang="en-US"/>
          </a:p>
        </p:txBody>
      </p:sp>
    </p:spTree>
    <p:extLst>
      <p:ext uri="{BB962C8B-B14F-4D97-AF65-F5344CB8AC3E}">
        <p14:creationId xmlns:p14="http://schemas.microsoft.com/office/powerpoint/2010/main" val="848961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9ED00DB-8E4D-4764-834A-3B5213498CD4}" type="datetimeFigureOut">
              <a:rPr lang="en-US" smtClean="0"/>
              <a:t>2/15/2019</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A8E42E69-8BC4-49F4-94DA-F846D2B0053F}" type="slidenum">
              <a:rPr lang="en-US" smtClean="0"/>
              <a:t>‹#›</a:t>
            </a:fld>
            <a:endParaRPr lang="en-US"/>
          </a:p>
        </p:txBody>
      </p:sp>
    </p:spTree>
    <p:extLst>
      <p:ext uri="{BB962C8B-B14F-4D97-AF65-F5344CB8AC3E}">
        <p14:creationId xmlns:p14="http://schemas.microsoft.com/office/powerpoint/2010/main" val="3717422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29ED00DB-8E4D-4764-834A-3B5213498CD4}" type="datetimeFigureOut">
              <a:rPr lang="en-US" smtClean="0"/>
              <a:t>2/15/2019</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A8E42E69-8BC4-49F4-94DA-F846D2B0053F}" type="slidenum">
              <a:rPr lang="en-US" smtClean="0"/>
              <a:t>‹#›</a:t>
            </a:fld>
            <a:endParaRPr lang="en-US"/>
          </a:p>
        </p:txBody>
      </p:sp>
    </p:spTree>
    <p:extLst>
      <p:ext uri="{BB962C8B-B14F-4D97-AF65-F5344CB8AC3E}">
        <p14:creationId xmlns:p14="http://schemas.microsoft.com/office/powerpoint/2010/main" val="28861478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Ottomans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22873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altLang="en-US" dirty="0" smtClean="0"/>
              <a:t>Why </a:t>
            </a:r>
            <a:r>
              <a:rPr lang="en-US" altLang="en-US" dirty="0" smtClean="0"/>
              <a:t>Constantinople?</a:t>
            </a:r>
            <a:endParaRPr lang="en-US" altLang="en-US" dirty="0" smtClean="0"/>
          </a:p>
        </p:txBody>
      </p:sp>
      <p:sp>
        <p:nvSpPr>
          <p:cNvPr id="3" name="Content Placeholder 2"/>
          <p:cNvSpPr>
            <a:spLocks noGrp="1"/>
          </p:cNvSpPr>
          <p:nvPr>
            <p:ph sz="half" idx="1"/>
          </p:nvPr>
        </p:nvSpPr>
        <p:spPr/>
        <p:txBody>
          <a:bodyPr rtlCol="0">
            <a:normAutofit/>
          </a:bodyPr>
          <a:lstStyle/>
          <a:p>
            <a:pPr>
              <a:defRPr/>
            </a:pPr>
            <a:r>
              <a:rPr lang="en-US" sz="2400" dirty="0" smtClean="0"/>
              <a:t>One of greatest cities in history</a:t>
            </a:r>
          </a:p>
          <a:p>
            <a:pPr>
              <a:defRPr/>
            </a:pPr>
            <a:r>
              <a:rPr lang="en-US" sz="2400" dirty="0" smtClean="0"/>
              <a:t>A </a:t>
            </a:r>
            <a:r>
              <a:rPr lang="en-US" sz="2400" dirty="0" smtClean="0"/>
              <a:t>great </a:t>
            </a:r>
            <a:r>
              <a:rPr lang="en-US" sz="2400" dirty="0" smtClean="0"/>
              <a:t>deep-water </a:t>
            </a:r>
            <a:r>
              <a:rPr lang="en-US" sz="2400" dirty="0" smtClean="0"/>
              <a:t>port</a:t>
            </a:r>
          </a:p>
          <a:p>
            <a:pPr>
              <a:defRPr/>
            </a:pPr>
            <a:r>
              <a:rPr lang="en-US" sz="2400" dirty="0" smtClean="0"/>
              <a:t>Strong and Wealthy city, built to impress</a:t>
            </a:r>
          </a:p>
          <a:p>
            <a:r>
              <a:rPr lang="en-US" sz="2400" dirty="0"/>
              <a:t>Byzantines were declining rapidly</a:t>
            </a:r>
          </a:p>
          <a:p>
            <a:pPr lvl="1"/>
            <a:r>
              <a:rPr lang="en-US" sz="2200" dirty="0"/>
              <a:t>Especially after the 4</a:t>
            </a:r>
            <a:r>
              <a:rPr lang="en-US" sz="2200" baseline="30000" dirty="0"/>
              <a:t>th</a:t>
            </a:r>
            <a:r>
              <a:rPr lang="en-US" sz="2200" dirty="0"/>
              <a:t> </a:t>
            </a:r>
            <a:r>
              <a:rPr lang="en-US" sz="2200" dirty="0" smtClean="0"/>
              <a:t>Crusade</a:t>
            </a:r>
          </a:p>
          <a:p>
            <a:r>
              <a:rPr lang="en-US" sz="2400" dirty="0" smtClean="0"/>
              <a:t>Unwise to let a nation survive inside your empire.</a:t>
            </a:r>
            <a:endParaRPr lang="en-US" sz="2400" dirty="0"/>
          </a:p>
          <a:p>
            <a:pPr>
              <a:defRPr/>
            </a:pPr>
            <a:endParaRPr lang="en-US" sz="2400" dirty="0" smtClean="0"/>
          </a:p>
        </p:txBody>
      </p:sp>
      <p:pic>
        <p:nvPicPr>
          <p:cNvPr id="6" name="Content Placeholder 5"/>
          <p:cNvPicPr>
            <a:picLocks noGrp="1" noChangeAspect="1"/>
          </p:cNvPicPr>
          <p:nvPr>
            <p:ph sz="half" idx="2"/>
          </p:nvPr>
        </p:nvPicPr>
        <p:blipFill>
          <a:blip r:embed="rId2"/>
          <a:stretch>
            <a:fillRect/>
          </a:stretch>
        </p:blipFill>
        <p:spPr>
          <a:xfrm>
            <a:off x="6364288" y="2536795"/>
            <a:ext cx="4754562" cy="3292534"/>
          </a:xfrm>
          <a:prstGeom prst="rect">
            <a:avLst/>
          </a:prstGeom>
        </p:spPr>
      </p:pic>
    </p:spTree>
    <p:extLst>
      <p:ext uri="{BB962C8B-B14F-4D97-AF65-F5344CB8AC3E}">
        <p14:creationId xmlns:p14="http://schemas.microsoft.com/office/powerpoint/2010/main" val="37102165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6"/>
          <p:cNvSpPr>
            <a:spLocks noGrp="1"/>
          </p:cNvSpPr>
          <p:nvPr>
            <p:ph type="title"/>
          </p:nvPr>
        </p:nvSpPr>
        <p:spPr>
          <a:xfrm>
            <a:off x="0" y="-285389"/>
            <a:ext cx="10058400" cy="1609344"/>
          </a:xfrm>
        </p:spPr>
        <p:txBody>
          <a:bodyPr/>
          <a:lstStyle/>
          <a:p>
            <a:pPr eaLnBrk="1" hangingPunct="1"/>
            <a:r>
              <a:rPr lang="en-US" altLang="en-US" dirty="0" smtClean="0"/>
              <a:t>Defenses</a:t>
            </a:r>
          </a:p>
        </p:txBody>
      </p:sp>
      <p:sp>
        <p:nvSpPr>
          <p:cNvPr id="6147" name="Content Placeholder 2"/>
          <p:cNvSpPr>
            <a:spLocks noGrp="1"/>
          </p:cNvSpPr>
          <p:nvPr>
            <p:ph sz="half" idx="1"/>
          </p:nvPr>
        </p:nvSpPr>
        <p:spPr>
          <a:xfrm>
            <a:off x="192505" y="1187116"/>
            <a:ext cx="3015916" cy="4985084"/>
          </a:xfrm>
        </p:spPr>
        <p:txBody>
          <a:bodyPr>
            <a:normAutofit lnSpcReduction="10000"/>
          </a:bodyPr>
          <a:lstStyle/>
          <a:p>
            <a:r>
              <a:rPr lang="en-US" altLang="en-US" sz="2400" dirty="0"/>
              <a:t>The city had about </a:t>
            </a:r>
            <a:r>
              <a:rPr lang="en-US" altLang="en-US" sz="2400" dirty="0" smtClean="0"/>
              <a:t>12 miles of walls</a:t>
            </a:r>
            <a:endParaRPr lang="en-US" altLang="en-US" sz="2400" dirty="0"/>
          </a:p>
          <a:p>
            <a:pPr lvl="1"/>
            <a:r>
              <a:rPr lang="en-US" altLang="en-US" sz="2000" dirty="0" smtClean="0"/>
              <a:t>one </a:t>
            </a:r>
            <a:r>
              <a:rPr lang="en-US" altLang="en-US" sz="2000" dirty="0"/>
              <a:t>of the strongest sets of fortified walls </a:t>
            </a:r>
            <a:r>
              <a:rPr lang="en-US" altLang="en-US" sz="2000" dirty="0" smtClean="0"/>
              <a:t>in the world</a:t>
            </a:r>
            <a:endParaRPr lang="en-US" altLang="en-US" sz="2000" dirty="0"/>
          </a:p>
          <a:p>
            <a:pPr eaLnBrk="1" hangingPunct="1"/>
            <a:r>
              <a:rPr lang="en-US" altLang="en-US" sz="2400" dirty="0" smtClean="0"/>
              <a:t>A defensive chain be placed at the mouth of the harbor.</a:t>
            </a:r>
          </a:p>
          <a:p>
            <a:pPr lvl="1"/>
            <a:r>
              <a:rPr lang="en-US" altLang="en-US" sz="2000" dirty="0" smtClean="0"/>
              <a:t>Prevent ships from entering </a:t>
            </a:r>
          </a:p>
          <a:p>
            <a:pPr eaLnBrk="1" hangingPunct="1"/>
            <a:r>
              <a:rPr lang="en-US" altLang="en-US" sz="2400" dirty="0" smtClean="0"/>
              <a:t>Gave hope of survival until help </a:t>
            </a:r>
            <a:r>
              <a:rPr lang="en-US" altLang="en-US" sz="2400" dirty="0" smtClean="0"/>
              <a:t>came…but it didn’t</a:t>
            </a:r>
            <a:endParaRPr lang="en-US" altLang="en-US" sz="2400" dirty="0" smtClean="0"/>
          </a:p>
        </p:txBody>
      </p:sp>
      <p:pic>
        <p:nvPicPr>
          <p:cNvPr id="3" name="Content Placeholder 2"/>
          <p:cNvPicPr>
            <a:picLocks noGrp="1" noChangeAspect="1"/>
          </p:cNvPicPr>
          <p:nvPr>
            <p:ph sz="half" idx="2"/>
          </p:nvPr>
        </p:nvPicPr>
        <p:blipFill>
          <a:blip r:embed="rId2"/>
          <a:stretch>
            <a:fillRect/>
          </a:stretch>
        </p:blipFill>
        <p:spPr>
          <a:xfrm>
            <a:off x="3208421" y="935982"/>
            <a:ext cx="8711724" cy="5487351"/>
          </a:xfrm>
          <a:prstGeom prst="rect">
            <a:avLst/>
          </a:prstGeom>
        </p:spPr>
      </p:pic>
    </p:spTree>
    <p:extLst>
      <p:ext uri="{BB962C8B-B14F-4D97-AF65-F5344CB8AC3E}">
        <p14:creationId xmlns:p14="http://schemas.microsoft.com/office/powerpoint/2010/main" val="22471623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altLang="en-US" dirty="0" smtClean="0"/>
              <a:t>Olive Branch</a:t>
            </a:r>
          </a:p>
        </p:txBody>
      </p:sp>
      <p:sp>
        <p:nvSpPr>
          <p:cNvPr id="18435" name="Content Placeholder 2"/>
          <p:cNvSpPr>
            <a:spLocks noGrp="1"/>
          </p:cNvSpPr>
          <p:nvPr>
            <p:ph sz="half" idx="1"/>
          </p:nvPr>
        </p:nvSpPr>
        <p:spPr/>
        <p:txBody>
          <a:bodyPr>
            <a:normAutofit/>
          </a:bodyPr>
          <a:lstStyle/>
          <a:p>
            <a:pPr eaLnBrk="1" hangingPunct="1"/>
            <a:r>
              <a:rPr lang="en-US" altLang="en-US" sz="2400" dirty="0" smtClean="0"/>
              <a:t>After days of fighting, Mehmed </a:t>
            </a:r>
            <a:r>
              <a:rPr lang="en-US" altLang="en-US" sz="2400" dirty="0" smtClean="0"/>
              <a:t>offered to lift the siege</a:t>
            </a:r>
          </a:p>
          <a:p>
            <a:pPr lvl="1"/>
            <a:r>
              <a:rPr lang="en-US" altLang="en-US" sz="2200" dirty="0" smtClean="0"/>
              <a:t>would allow all inhabitant to leave with their stuff</a:t>
            </a:r>
          </a:p>
          <a:p>
            <a:pPr lvl="1"/>
            <a:r>
              <a:rPr lang="en-US" altLang="en-US" sz="2200" dirty="0" smtClean="0"/>
              <a:t>would recognize the Emperor as governor of the Peloponnese. </a:t>
            </a:r>
          </a:p>
          <a:p>
            <a:pPr lvl="1"/>
            <a:r>
              <a:rPr lang="en-US" altLang="en-US" sz="2200" dirty="0" smtClean="0"/>
              <a:t>guaranteed the safety of the remaining population</a:t>
            </a:r>
          </a:p>
          <a:p>
            <a:r>
              <a:rPr lang="en-US" altLang="en-US" sz="2400" dirty="0" smtClean="0"/>
              <a:t>The Byzantine Emperor said </a:t>
            </a:r>
            <a:r>
              <a:rPr lang="en-US" altLang="en-US" sz="2400" dirty="0" smtClean="0"/>
              <a:t>no</a:t>
            </a:r>
          </a:p>
        </p:txBody>
      </p:sp>
      <p:pic>
        <p:nvPicPr>
          <p:cNvPr id="8" name="Content Placeholder 7"/>
          <p:cNvPicPr>
            <a:picLocks noGrp="1" noChangeAspect="1"/>
          </p:cNvPicPr>
          <p:nvPr>
            <p:ph sz="half" idx="2"/>
          </p:nvPr>
        </p:nvPicPr>
        <p:blipFill>
          <a:blip r:embed="rId2">
            <a:extLst>
              <a:ext uri="{BEBA8EAE-BF5A-486C-A8C5-ECC9F3942E4B}">
                <a14:imgProps xmlns:a14="http://schemas.microsoft.com/office/drawing/2010/main">
                  <a14:imgLayer r:embed="rId3">
                    <a14:imgEffect>
                      <a14:backgroundRemoval t="1093" b="100000" l="9455" r="100000"/>
                    </a14:imgEffect>
                  </a14:imgLayer>
                </a14:imgProps>
              </a:ext>
            </a:extLst>
          </a:blip>
          <a:stretch>
            <a:fillRect/>
          </a:stretch>
        </p:blipFill>
        <p:spPr>
          <a:xfrm>
            <a:off x="4682673" y="1860885"/>
            <a:ext cx="7509327" cy="4997116"/>
          </a:xfrm>
          <a:prstGeom prst="rect">
            <a:avLst/>
          </a:prstGeom>
        </p:spPr>
      </p:pic>
    </p:spTree>
    <p:extLst>
      <p:ext uri="{BB962C8B-B14F-4D97-AF65-F5344CB8AC3E}">
        <p14:creationId xmlns:p14="http://schemas.microsoft.com/office/powerpoint/2010/main" val="8659075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altLang="en-US" dirty="0" smtClean="0"/>
              <a:t>Results</a:t>
            </a:r>
          </a:p>
        </p:txBody>
      </p:sp>
      <p:sp>
        <p:nvSpPr>
          <p:cNvPr id="20483" name="Content Placeholder 2"/>
          <p:cNvSpPr>
            <a:spLocks noGrp="1"/>
          </p:cNvSpPr>
          <p:nvPr>
            <p:ph idx="1"/>
          </p:nvPr>
        </p:nvSpPr>
        <p:spPr/>
        <p:txBody>
          <a:bodyPr>
            <a:normAutofit/>
          </a:bodyPr>
          <a:lstStyle/>
          <a:p>
            <a:pPr eaLnBrk="1" hangingPunct="1"/>
            <a:r>
              <a:rPr lang="en-US" altLang="en-US" sz="2400" dirty="0" smtClean="0"/>
              <a:t>Ottoman casualties unknown thought to be very heavy</a:t>
            </a:r>
          </a:p>
          <a:p>
            <a:pPr lvl="1"/>
            <a:r>
              <a:rPr lang="en-US" altLang="en-US" sz="2000" dirty="0" smtClean="0"/>
              <a:t>blood was described flowing in the city "like rainwater in the gutters after a sudden storm“</a:t>
            </a:r>
          </a:p>
          <a:p>
            <a:r>
              <a:rPr lang="en-US" altLang="en-US" sz="2400" dirty="0"/>
              <a:t>Mehmed II promised three days plunder</a:t>
            </a:r>
          </a:p>
          <a:p>
            <a:r>
              <a:rPr lang="en-US" altLang="en-US" sz="2400" dirty="0"/>
              <a:t>30,000 civilians were enslaved or deported</a:t>
            </a:r>
          </a:p>
          <a:p>
            <a:pPr lvl="1"/>
            <a:r>
              <a:rPr lang="en-US" altLang="en-US" sz="2000" dirty="0"/>
              <a:t>Many others killed</a:t>
            </a:r>
          </a:p>
          <a:p>
            <a:r>
              <a:rPr lang="en-US" altLang="en-US" sz="2400" dirty="0"/>
              <a:t>Destruction so thorough that Mehmed II is said to have cried </a:t>
            </a:r>
            <a:r>
              <a:rPr lang="en-US" altLang="en-US" sz="2400" dirty="0" smtClean="0"/>
              <a:t>“</a:t>
            </a:r>
            <a:r>
              <a:rPr lang="en-US" altLang="en-US" sz="2400" dirty="0"/>
              <a:t>What a city we have given over to plunder and destruction”</a:t>
            </a:r>
          </a:p>
          <a:p>
            <a:endParaRPr lang="en-US" altLang="en-US" sz="2200" dirty="0" smtClean="0"/>
          </a:p>
        </p:txBody>
      </p:sp>
    </p:spTree>
    <p:extLst>
      <p:ext uri="{BB962C8B-B14F-4D97-AF65-F5344CB8AC3E}">
        <p14:creationId xmlns:p14="http://schemas.microsoft.com/office/powerpoint/2010/main" val="12471875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It’s Istanbul</a:t>
            </a:r>
            <a:endParaRPr lang="en-US" dirty="0"/>
          </a:p>
        </p:txBody>
      </p:sp>
      <p:sp>
        <p:nvSpPr>
          <p:cNvPr id="3" name="Content Placeholder 2"/>
          <p:cNvSpPr>
            <a:spLocks noGrp="1"/>
          </p:cNvSpPr>
          <p:nvPr>
            <p:ph sz="half" idx="1"/>
          </p:nvPr>
        </p:nvSpPr>
        <p:spPr/>
        <p:txBody>
          <a:bodyPr>
            <a:normAutofit/>
          </a:bodyPr>
          <a:lstStyle/>
          <a:p>
            <a:r>
              <a:rPr lang="en-US" sz="2400" dirty="0" smtClean="0"/>
              <a:t>Mehmet II called  the Fatih (the Conqueror)</a:t>
            </a:r>
          </a:p>
          <a:p>
            <a:r>
              <a:rPr lang="en-US" sz="2400" dirty="0" smtClean="0"/>
              <a:t>Constantinople, renamed Istanbul</a:t>
            </a:r>
          </a:p>
          <a:p>
            <a:r>
              <a:rPr lang="en-US" sz="2400" dirty="0" smtClean="0"/>
              <a:t>Mehmet II rebuilt the city and built many public works</a:t>
            </a:r>
          </a:p>
          <a:p>
            <a:r>
              <a:rPr lang="en-US" sz="2400" dirty="0" smtClean="0"/>
              <a:t>Bribed people to move to Istanbul</a:t>
            </a:r>
          </a:p>
        </p:txBody>
      </p:sp>
      <p:pic>
        <p:nvPicPr>
          <p:cNvPr id="6" name="Content Placeholder 5"/>
          <p:cNvPicPr>
            <a:picLocks noGrp="1" noChangeAspect="1"/>
          </p:cNvPicPr>
          <p:nvPr>
            <p:ph sz="half" idx="2"/>
          </p:nvPr>
        </p:nvPicPr>
        <p:blipFill>
          <a:blip r:embed="rId2"/>
          <a:stretch>
            <a:fillRect/>
          </a:stretch>
        </p:blipFill>
        <p:spPr>
          <a:xfrm>
            <a:off x="7177195" y="2193925"/>
            <a:ext cx="3128747" cy="3978275"/>
          </a:xfrm>
          <a:prstGeom prst="rect">
            <a:avLst/>
          </a:prstGeom>
        </p:spPr>
      </p:pic>
    </p:spTree>
    <p:extLst>
      <p:ext uri="{BB962C8B-B14F-4D97-AF65-F5344CB8AC3E}">
        <p14:creationId xmlns:p14="http://schemas.microsoft.com/office/powerpoint/2010/main" val="111887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sz="half" idx="1"/>
          </p:nvPr>
        </p:nvSpPr>
        <p:spPr/>
        <p:txBody>
          <a:bodyPr>
            <a:normAutofit lnSpcReduction="10000"/>
          </a:bodyPr>
          <a:lstStyle/>
          <a:p>
            <a:r>
              <a:rPr lang="en-US" sz="2400" dirty="0"/>
              <a:t>Constantinople was the fortress capital of the </a:t>
            </a:r>
            <a:r>
              <a:rPr lang="en-US" sz="2400" dirty="0" smtClean="0"/>
              <a:t>Byzantine Empire and one </a:t>
            </a:r>
            <a:r>
              <a:rPr lang="en-US" sz="2400" dirty="0"/>
              <a:t>of the richest cities in the world. </a:t>
            </a:r>
          </a:p>
          <a:p>
            <a:r>
              <a:rPr lang="en-US" sz="2400" dirty="0" smtClean="0"/>
              <a:t>Muslims had been trying to conquer it for nearly 800 years</a:t>
            </a:r>
          </a:p>
          <a:p>
            <a:pPr lvl="1"/>
            <a:r>
              <a:rPr lang="en-US" sz="2000" dirty="0" smtClean="0"/>
              <a:t>Others before them</a:t>
            </a:r>
            <a:endParaRPr lang="en-US" sz="2000" dirty="0"/>
          </a:p>
          <a:p>
            <a:r>
              <a:rPr lang="en-US" sz="2400" dirty="0" smtClean="0"/>
              <a:t>Why </a:t>
            </a:r>
            <a:r>
              <a:rPr lang="en-US" sz="2400" dirty="0"/>
              <a:t>was Constantinople so rich? </a:t>
            </a:r>
          </a:p>
          <a:p>
            <a:r>
              <a:rPr lang="en-US" sz="2400" dirty="0"/>
              <a:t>Why was Constantinople so difficult to conquer?</a:t>
            </a:r>
          </a:p>
          <a:p>
            <a:endParaRPr lang="en-US" dirty="0"/>
          </a:p>
        </p:txBody>
      </p:sp>
      <p:pic>
        <p:nvPicPr>
          <p:cNvPr id="5" name="Content Placeholder 4"/>
          <p:cNvPicPr>
            <a:picLocks noGrp="1" noChangeAspect="1"/>
          </p:cNvPicPr>
          <p:nvPr>
            <p:ph sz="half" idx="2"/>
          </p:nvPr>
        </p:nvPicPr>
        <p:blipFill>
          <a:blip r:embed="rId2"/>
          <a:stretch>
            <a:fillRect/>
          </a:stretch>
        </p:blipFill>
        <p:spPr>
          <a:xfrm>
            <a:off x="6364288" y="2598208"/>
            <a:ext cx="4754562" cy="3169708"/>
          </a:xfrm>
          <a:prstGeom prst="rect">
            <a:avLst/>
          </a:prstGeom>
        </p:spPr>
      </p:pic>
    </p:spTree>
    <p:extLst>
      <p:ext uri="{BB962C8B-B14F-4D97-AF65-F5344CB8AC3E}">
        <p14:creationId xmlns:p14="http://schemas.microsoft.com/office/powerpoint/2010/main" val="612501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30314"/>
            <a:ext cx="9144000" cy="562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3"/>
          <p:cNvSpPr txBox="1">
            <a:spLocks noChangeArrowheads="1"/>
          </p:cNvSpPr>
          <p:nvPr/>
        </p:nvSpPr>
        <p:spPr bwMode="auto">
          <a:xfrm>
            <a:off x="3499142" y="101601"/>
            <a:ext cx="581601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b="1">
                <a:solidFill>
                  <a:srgbClr val="336699"/>
                </a:solidFill>
                <a:latin typeface="Verdana" panose="020B0604030504040204" pitchFamily="34" charset="0"/>
              </a:rPr>
              <a:t>Where was Constantinople?</a:t>
            </a:r>
          </a:p>
          <a:p>
            <a:pPr algn="ctr">
              <a:spcBef>
                <a:spcPct val="0"/>
              </a:spcBef>
              <a:buFontTx/>
              <a:buNone/>
            </a:pPr>
            <a:r>
              <a:rPr lang="en-US" altLang="en-US" sz="2800" b="1">
                <a:solidFill>
                  <a:srgbClr val="336699"/>
                </a:solidFill>
                <a:latin typeface="Verdana" panose="020B0604030504040204" pitchFamily="34" charset="0"/>
              </a:rPr>
              <a:t>(Istanbul today)</a:t>
            </a:r>
          </a:p>
        </p:txBody>
      </p:sp>
    </p:spTree>
    <p:extLst>
      <p:ext uri="{BB962C8B-B14F-4D97-AF65-F5344CB8AC3E}">
        <p14:creationId xmlns:p14="http://schemas.microsoft.com/office/powerpoint/2010/main" val="31007557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85800"/>
            <a:ext cx="9144000" cy="5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3"/>
          <p:cNvSpPr txBox="1">
            <a:spLocks noChangeArrowheads="1"/>
          </p:cNvSpPr>
          <p:nvPr/>
        </p:nvSpPr>
        <p:spPr bwMode="auto">
          <a:xfrm>
            <a:off x="3048000" y="1447801"/>
            <a:ext cx="73643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srgbClr val="FFFF00"/>
                </a:solidFill>
                <a:latin typeface="Verdana" panose="020B0604030504040204" pitchFamily="34" charset="0"/>
              </a:rPr>
              <a:t>Why might this location have been important?</a:t>
            </a:r>
            <a:endParaRPr lang="en-US" altLang="en-US" sz="2400">
              <a:latin typeface="Verdana" panose="020B0604030504040204" pitchFamily="34" charset="0"/>
            </a:endParaRPr>
          </a:p>
        </p:txBody>
      </p:sp>
    </p:spTree>
    <p:extLst>
      <p:ext uri="{BB962C8B-B14F-4D97-AF65-F5344CB8AC3E}">
        <p14:creationId xmlns:p14="http://schemas.microsoft.com/office/powerpoint/2010/main" val="1832957420"/>
      </p:ext>
    </p:extLst>
  </p:cSld>
  <p:clrMapOvr>
    <a:masterClrMapping/>
  </p:clrMapOvr>
  <p:transition>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990713"/>
      </p:ext>
    </p:extLst>
  </p:cSld>
  <p:clrMapOvr>
    <a:masterClrMapping/>
  </p:clrMapOvr>
  <p:transition>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05157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0414" y="0"/>
            <a:ext cx="8180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3"/>
          <p:cNvSpPr txBox="1">
            <a:spLocks noChangeArrowheads="1"/>
          </p:cNvSpPr>
          <p:nvPr/>
        </p:nvSpPr>
        <p:spPr bwMode="auto">
          <a:xfrm>
            <a:off x="3200401" y="609601"/>
            <a:ext cx="68919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srgbClr val="FFFF00"/>
                </a:solidFill>
                <a:latin typeface="Verdana" panose="020B0604030504040204" pitchFamily="34" charset="0"/>
              </a:rPr>
              <a:t>Why would this city be difficult to conquer?</a:t>
            </a:r>
            <a:endParaRPr lang="en-US" altLang="en-US" sz="2400">
              <a:latin typeface="Verdana" panose="020B0604030504040204" pitchFamily="34" charset="0"/>
            </a:endParaRPr>
          </a:p>
        </p:txBody>
      </p:sp>
    </p:spTree>
    <p:extLst>
      <p:ext uri="{BB962C8B-B14F-4D97-AF65-F5344CB8AC3E}">
        <p14:creationId xmlns:p14="http://schemas.microsoft.com/office/powerpoint/2010/main" val="1612884522"/>
      </p:ext>
    </p:extLst>
  </p:cSld>
  <p:clrMapOvr>
    <a:masterClrMapping/>
  </p:clrMapOvr>
  <p:transition>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t="11290"/>
          <a:stretch>
            <a:fillRect/>
          </a:stretch>
        </p:blipFill>
        <p:spPr bwMode="auto">
          <a:xfrm>
            <a:off x="1524000" y="1066800"/>
            <a:ext cx="916305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17377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Ottomans</a:t>
            </a:r>
            <a:endParaRPr lang="en-US" dirty="0"/>
          </a:p>
        </p:txBody>
      </p:sp>
      <p:sp>
        <p:nvSpPr>
          <p:cNvPr id="3" name="Content Placeholder 2"/>
          <p:cNvSpPr>
            <a:spLocks noGrp="1"/>
          </p:cNvSpPr>
          <p:nvPr>
            <p:ph sz="half" idx="1"/>
          </p:nvPr>
        </p:nvSpPr>
        <p:spPr/>
        <p:txBody>
          <a:bodyPr>
            <a:normAutofit fontScale="92500" lnSpcReduction="10000"/>
          </a:bodyPr>
          <a:lstStyle/>
          <a:p>
            <a:r>
              <a:rPr lang="en-US" sz="2400" dirty="0" smtClean="0"/>
              <a:t>A </a:t>
            </a:r>
            <a:r>
              <a:rPr lang="en-US" sz="2400" dirty="0" smtClean="0"/>
              <a:t>small group of Turks, led </a:t>
            </a:r>
            <a:r>
              <a:rPr lang="en-US" sz="2400" dirty="0" smtClean="0"/>
              <a:t>by Osman</a:t>
            </a:r>
            <a:r>
              <a:rPr lang="en-US" sz="2400" dirty="0" smtClean="0"/>
              <a:t>, </a:t>
            </a:r>
            <a:r>
              <a:rPr lang="en-US" sz="2400" dirty="0" smtClean="0"/>
              <a:t>settled near Constantinople</a:t>
            </a:r>
          </a:p>
          <a:p>
            <a:pPr lvl="1"/>
            <a:r>
              <a:rPr lang="en-US" sz="2200" dirty="0" smtClean="0"/>
              <a:t>after </a:t>
            </a:r>
            <a:r>
              <a:rPr lang="en-US" sz="2200" dirty="0" smtClean="0"/>
              <a:t>being defeated by the </a:t>
            </a:r>
            <a:r>
              <a:rPr lang="en-US" sz="2200" dirty="0" smtClean="0"/>
              <a:t>Mongols</a:t>
            </a:r>
          </a:p>
          <a:p>
            <a:r>
              <a:rPr lang="en-US" sz="2600" dirty="0"/>
              <a:t>Ottomans began spreading, and completely surrounded Constantinople </a:t>
            </a:r>
          </a:p>
          <a:p>
            <a:pPr lvl="1"/>
            <a:r>
              <a:rPr lang="en-US" sz="2400" dirty="0"/>
              <a:t>Temporarily saved by </a:t>
            </a:r>
            <a:r>
              <a:rPr lang="en-US" sz="2400" dirty="0" smtClean="0"/>
              <a:t>Tamerlane</a:t>
            </a:r>
          </a:p>
          <a:p>
            <a:r>
              <a:rPr lang="en-US" sz="2600" dirty="0" smtClean="0"/>
              <a:t>Sultan </a:t>
            </a:r>
            <a:r>
              <a:rPr lang="en-US" altLang="en-US" sz="2800" dirty="0" smtClean="0"/>
              <a:t>Mehmed II came back to finish the job</a:t>
            </a:r>
            <a:endParaRPr lang="en-US" sz="2200" dirty="0" smtClean="0"/>
          </a:p>
          <a:p>
            <a:endParaRPr lang="en-US" sz="2400" dirty="0"/>
          </a:p>
        </p:txBody>
      </p:sp>
      <p:pic>
        <p:nvPicPr>
          <p:cNvPr id="8" name="Content Placeholder 7"/>
          <p:cNvPicPr>
            <a:picLocks noGrp="1" noChangeAspect="1"/>
          </p:cNvPicPr>
          <p:nvPr>
            <p:ph sz="half" idx="2"/>
          </p:nvPr>
        </p:nvPicPr>
        <p:blipFill>
          <a:blip r:embed="rId2"/>
          <a:stretch>
            <a:fillRect/>
          </a:stretch>
        </p:blipFill>
        <p:spPr>
          <a:xfrm>
            <a:off x="6364288" y="2400102"/>
            <a:ext cx="4754562" cy="3565921"/>
          </a:xfrm>
          <a:prstGeom prst="rect">
            <a:avLst/>
          </a:prstGeom>
        </p:spPr>
      </p:pic>
    </p:spTree>
    <p:extLst>
      <p:ext uri="{BB962C8B-B14F-4D97-AF65-F5344CB8AC3E}">
        <p14:creationId xmlns:p14="http://schemas.microsoft.com/office/powerpoint/2010/main" val="6372323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4700</TotalTime>
  <Words>485</Words>
  <Application>Microsoft Office PowerPoint</Application>
  <PresentationFormat>Widescreen</PresentationFormat>
  <Paragraphs>60</Paragraphs>
  <Slides>14</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ＭＳ Ｐゴシック</vt:lpstr>
      <vt:lpstr>Arial</vt:lpstr>
      <vt:lpstr>Calibri</vt:lpstr>
      <vt:lpstr>Rockwell</vt:lpstr>
      <vt:lpstr>Rockwell Condensed</vt:lpstr>
      <vt:lpstr>Verdana</vt:lpstr>
      <vt:lpstr>Wingdings</vt:lpstr>
      <vt:lpstr>Wood Type</vt:lpstr>
      <vt:lpstr>The Ottomans</vt:lpstr>
      <vt:lpstr>Background</vt:lpstr>
      <vt:lpstr>PowerPoint Presentation</vt:lpstr>
      <vt:lpstr>PowerPoint Presentation</vt:lpstr>
      <vt:lpstr>PowerPoint Presentation</vt:lpstr>
      <vt:lpstr>PowerPoint Presentation</vt:lpstr>
      <vt:lpstr>PowerPoint Presentation</vt:lpstr>
      <vt:lpstr>PowerPoint Presentation</vt:lpstr>
      <vt:lpstr>Ottomans</vt:lpstr>
      <vt:lpstr>Why Constantinople?</vt:lpstr>
      <vt:lpstr>Defenses</vt:lpstr>
      <vt:lpstr>Olive Branch</vt:lpstr>
      <vt:lpstr>Results</vt:lpstr>
      <vt:lpstr>It’s Istanbul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Ottomans</dc:title>
  <dc:creator>ANTHONY DEORNELLAS</dc:creator>
  <cp:lastModifiedBy>ANTHONY DEORNELLAS</cp:lastModifiedBy>
  <cp:revision>17</cp:revision>
  <dcterms:created xsi:type="dcterms:W3CDTF">2019-01-03T16:08:17Z</dcterms:created>
  <dcterms:modified xsi:type="dcterms:W3CDTF">2019-02-15T13:22:45Z</dcterms:modified>
</cp:coreProperties>
</file>