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8" r:id="rId26"/>
    <p:sldId id="287" r:id="rId27"/>
    <p:sldId id="280" r:id="rId28"/>
    <p:sldId id="281" r:id="rId29"/>
    <p:sldId id="282" r:id="rId30"/>
    <p:sldId id="283" r:id="rId31"/>
    <p:sldId id="284" r:id="rId32"/>
    <p:sldId id="289" r:id="rId33"/>
    <p:sldId id="285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30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828D-A276-48FB-A523-59416830825C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ED131-6B12-4F84-95B6-C372A9F1B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1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these groups moved to Anatolia and founded the Ottoman Empire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ED131-6B12-4F84-95B6-C372A9F1B8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7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target was the once prominent Kiev</a:t>
            </a:r>
          </a:p>
          <a:p>
            <a:r>
              <a:rPr lang="en-US" dirty="0" smtClean="0"/>
              <a:t>It fell, and others</a:t>
            </a:r>
          </a:p>
          <a:p>
            <a:r>
              <a:rPr lang="en-US" dirty="0" smtClean="0"/>
              <a:t>Only 2,000 of 50,000 citizens survived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ED131-6B12-4F84-95B6-C372A9F1B89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9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AEF193-7C2C-4947-8D1C-C233673DA305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A441BD-85AA-4357-892C-F2D83EA96D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Origins of Mongol Explosion</a:t>
            </a:r>
            <a:endParaRPr lang="en-US" sz="40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Strategies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Human Shields</a:t>
            </a:r>
          </a:p>
          <a:p>
            <a:r>
              <a:rPr lang="en-US" dirty="0" smtClean="0"/>
              <a:t>“Smoke Screens”</a:t>
            </a:r>
          </a:p>
          <a:p>
            <a:r>
              <a:rPr lang="en-US" dirty="0" smtClean="0"/>
              <a:t>Imported Siege Weapons</a:t>
            </a:r>
          </a:p>
          <a:p>
            <a:r>
              <a:rPr lang="en-US" dirty="0" smtClean="0"/>
              <a:t>Terror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6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6705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About </a:t>
            </a:r>
            <a:r>
              <a:rPr lang="en-US" sz="3000" b="1" dirty="0" err="1" smtClean="0"/>
              <a:t>Chinggis</a:t>
            </a:r>
            <a:endParaRPr lang="en-US" sz="30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How did a southern Chinese Author describe Genghis?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How did Indian historian </a:t>
            </a:r>
            <a:r>
              <a:rPr lang="en-US" sz="3000" dirty="0" err="1" smtClean="0"/>
              <a:t>Juzjani</a:t>
            </a:r>
            <a:r>
              <a:rPr lang="en-US" sz="3000" dirty="0" smtClean="0"/>
              <a:t> describe Genghis?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How did he describe himself?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Describe Genghis based on the collection of sayings from Rashid al-Din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did Genghis's laws say about him?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 </a:t>
            </a:r>
            <a:r>
              <a:rPr lang="en-US" sz="3000" dirty="0" smtClean="0"/>
              <a:t>Of these Characteristics, which would help most in conquest?</a:t>
            </a:r>
          </a:p>
          <a:p>
            <a:pPr marL="0" indent="0">
              <a:buNone/>
            </a:pPr>
            <a:r>
              <a:rPr lang="en-US" sz="3000" b="1" dirty="0" smtClean="0"/>
              <a:t>Turning the Mongols into a war machine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Why did the Mongols fight each other?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Besides other tribes, who was often a Mongol target?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specialists existed in their society?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Describe women in Mongol society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How were women and children used in battle?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was a major flaw in the Mongol system?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How did he pick officials?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6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 Empire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Campaigns of Conquest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2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Xi Xia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Culturally Chinese state</a:t>
            </a:r>
          </a:p>
          <a:p>
            <a:r>
              <a:rPr lang="en-US" dirty="0" smtClean="0"/>
              <a:t>Mongols not good at siege warfare</a:t>
            </a:r>
          </a:p>
          <a:p>
            <a:r>
              <a:rPr lang="en-US" dirty="0" smtClean="0"/>
              <a:t>Devastated the countryside, became a subordinate state</a:t>
            </a:r>
          </a:p>
          <a:p>
            <a:r>
              <a:rPr lang="en-US" dirty="0" smtClean="0"/>
              <a:t>Protected Mongolian flank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/>
          <a:stretch/>
        </p:blipFill>
        <p:spPr bwMode="auto">
          <a:xfrm>
            <a:off x="4419600" y="1676400"/>
            <a:ext cx="388532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19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Jin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Originally focused on tribute, launched in 1211</a:t>
            </a:r>
          </a:p>
          <a:p>
            <a:r>
              <a:rPr lang="en-US" dirty="0" smtClean="0"/>
              <a:t>Jin rulers formally nomads (</a:t>
            </a:r>
            <a:r>
              <a:rPr lang="en-US" dirty="0" err="1" smtClean="0"/>
              <a:t>Jurchen</a:t>
            </a:r>
            <a:r>
              <a:rPr lang="en-US" dirty="0" smtClean="0"/>
              <a:t>) and did not fall for Mongol tactics</a:t>
            </a:r>
          </a:p>
          <a:p>
            <a:r>
              <a:rPr lang="en-US" dirty="0" smtClean="0"/>
              <a:t>Better mobility allowed victory</a:t>
            </a:r>
          </a:p>
          <a:p>
            <a:r>
              <a:rPr lang="en-US" dirty="0" smtClean="0"/>
              <a:t>Devastated farmland, many died from starvation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/>
          <a:stretch/>
        </p:blipFill>
        <p:spPr bwMode="auto">
          <a:xfrm>
            <a:off x="4512037" y="1752601"/>
            <a:ext cx="3679228" cy="37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2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Jin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changed to occupation in 1215</a:t>
            </a:r>
          </a:p>
          <a:p>
            <a:r>
              <a:rPr lang="en-US" dirty="0" smtClean="0"/>
              <a:t>Defected/captured China soldiers and Siege units helped</a:t>
            </a:r>
          </a:p>
          <a:p>
            <a:r>
              <a:rPr lang="en-US" dirty="0" smtClean="0"/>
              <a:t>Many Jin troops protecting the South</a:t>
            </a:r>
          </a:p>
          <a:p>
            <a:r>
              <a:rPr lang="en-US" dirty="0" smtClean="0"/>
              <a:t>Beijing destroyed, said to burn for a month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/>
          <a:stretch/>
        </p:blipFill>
        <p:spPr bwMode="auto">
          <a:xfrm>
            <a:off x="4512037" y="2267571"/>
            <a:ext cx="3174276" cy="323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001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Invasion of </a:t>
            </a:r>
            <a:r>
              <a:rPr lang="en-US" b="1" dirty="0" err="1" smtClean="0"/>
              <a:t>Khwarazmian</a:t>
            </a:r>
            <a:r>
              <a:rPr lang="en-US" b="1" dirty="0" smtClean="0"/>
              <a:t> Empire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Iranian/Central Asian Empire</a:t>
            </a:r>
          </a:p>
          <a:p>
            <a:r>
              <a:rPr lang="en-US" dirty="0" err="1" smtClean="0"/>
              <a:t>Chingiz</a:t>
            </a:r>
            <a:r>
              <a:rPr lang="en-US" dirty="0" smtClean="0"/>
              <a:t> wanted trade relations with them</a:t>
            </a:r>
          </a:p>
          <a:p>
            <a:r>
              <a:rPr lang="en-US" dirty="0" smtClean="0"/>
              <a:t>1218, Shah </a:t>
            </a:r>
            <a:r>
              <a:rPr lang="en-US" dirty="0" err="1" smtClean="0"/>
              <a:t>Ala</a:t>
            </a:r>
            <a:r>
              <a:rPr lang="en-US" dirty="0" smtClean="0"/>
              <a:t> al-Din Muhammad had most envoys executed, others shaved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4300004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36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Invasion of </a:t>
            </a:r>
            <a:r>
              <a:rPr lang="en-US" b="1" dirty="0" err="1"/>
              <a:t>Khwarazmian</a:t>
            </a:r>
            <a:r>
              <a:rPr lang="en-US" b="1" dirty="0"/>
              <a:t>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1219, </a:t>
            </a:r>
            <a:r>
              <a:rPr lang="en-US" dirty="0" err="1" smtClean="0"/>
              <a:t>Chingiz</a:t>
            </a:r>
            <a:r>
              <a:rPr lang="en-US" dirty="0" smtClean="0"/>
              <a:t> Khan gather 100,000 men</a:t>
            </a:r>
          </a:p>
          <a:p>
            <a:r>
              <a:rPr lang="en-US" dirty="0" smtClean="0"/>
              <a:t>Invaded in three columns</a:t>
            </a:r>
          </a:p>
          <a:p>
            <a:r>
              <a:rPr lang="en-US" dirty="0" smtClean="0"/>
              <a:t>Muhammad’s forces superior in number but disloyal and scattered</a:t>
            </a:r>
          </a:p>
          <a:p>
            <a:r>
              <a:rPr lang="en-US" dirty="0" smtClean="0"/>
              <a:t>The Caliph of Bagdad refused to help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622288"/>
            <a:ext cx="3657600" cy="2527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9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Invasion of </a:t>
            </a:r>
            <a:r>
              <a:rPr lang="en-US" b="1" dirty="0" err="1"/>
              <a:t>Khwarazmian</a:t>
            </a:r>
            <a:r>
              <a:rPr lang="en-US" b="1" dirty="0"/>
              <a:t>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Those who surrendered were spared</a:t>
            </a:r>
          </a:p>
          <a:p>
            <a:r>
              <a:rPr lang="en-US" dirty="0" smtClean="0"/>
              <a:t>Cities that resisted were completely destroyed</a:t>
            </a:r>
          </a:p>
          <a:p>
            <a:r>
              <a:rPr lang="en-US" dirty="0" smtClean="0"/>
              <a:t>After taking the capital Samarkand, each Mongol was assigned a number of civilians to murder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622288"/>
            <a:ext cx="3657600" cy="2527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645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Invasion of </a:t>
            </a:r>
            <a:r>
              <a:rPr lang="en-US" b="1" dirty="0" err="1"/>
              <a:t>Khwarazmian</a:t>
            </a:r>
            <a:r>
              <a:rPr lang="en-US" b="1" dirty="0"/>
              <a:t>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Western region was considerably more difficult</a:t>
            </a:r>
          </a:p>
          <a:p>
            <a:r>
              <a:rPr lang="en-US" dirty="0" smtClean="0"/>
              <a:t>Most the soldiers were steppe nomads</a:t>
            </a:r>
          </a:p>
          <a:p>
            <a:r>
              <a:rPr lang="en-US" dirty="0" smtClean="0"/>
              <a:t>Use of terror was more pronounced</a:t>
            </a:r>
          </a:p>
          <a:p>
            <a:r>
              <a:rPr lang="en-US" dirty="0" smtClean="0"/>
              <a:t>Destroyed irrigation, many starved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622288"/>
            <a:ext cx="3657600" cy="2527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69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Pastoral Nomads</a:t>
            </a:r>
          </a:p>
          <a:p>
            <a:pPr lvl="1"/>
            <a:r>
              <a:rPr lang="en-US" dirty="0" smtClean="0"/>
              <a:t>Necessitated marshal prowess</a:t>
            </a:r>
          </a:p>
          <a:p>
            <a:pPr lvl="1"/>
            <a:r>
              <a:rPr lang="en-US" dirty="0" smtClean="0"/>
              <a:t>Dependent on Trade/Raid for some goods</a:t>
            </a:r>
          </a:p>
          <a:p>
            <a:r>
              <a:rPr lang="en-US" dirty="0" smtClean="0"/>
              <a:t>Society divided into clans</a:t>
            </a:r>
          </a:p>
          <a:p>
            <a:pPr lvl="1"/>
            <a:r>
              <a:rPr lang="en-US" dirty="0" smtClean="0"/>
              <a:t>Infighting/Wife stealing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2" t="3615" r="329" b="-3615"/>
          <a:stretch/>
        </p:blipFill>
        <p:spPr bwMode="auto">
          <a:xfrm>
            <a:off x="4572000" y="1981200"/>
            <a:ext cx="364847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96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Originally an explorative expedition</a:t>
            </a:r>
          </a:p>
          <a:p>
            <a:r>
              <a:rPr lang="en-US" dirty="0" smtClean="0"/>
              <a:t>Ravaged the countryside gaging resistance</a:t>
            </a:r>
          </a:p>
          <a:p>
            <a:r>
              <a:rPr lang="en-US" dirty="0" smtClean="0"/>
              <a:t>A Russian/nomad coalition formed but was crushed</a:t>
            </a:r>
          </a:p>
          <a:p>
            <a:r>
              <a:rPr lang="en-US" dirty="0" smtClean="0"/>
              <a:t>Mongols return home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01199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0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Invasion of Russia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Mongols returned 12 years later</a:t>
            </a:r>
          </a:p>
          <a:p>
            <a:r>
              <a:rPr lang="en-US" dirty="0" smtClean="0"/>
              <a:t>Resistance was sparse due to disunity</a:t>
            </a:r>
          </a:p>
          <a:p>
            <a:r>
              <a:rPr lang="en-US" dirty="0" smtClean="0"/>
              <a:t>Mongols attacked cities one as a time</a:t>
            </a:r>
          </a:p>
          <a:p>
            <a:r>
              <a:rPr lang="en-US" dirty="0" smtClean="0"/>
              <a:t>Built walls around them and burnt them down</a:t>
            </a:r>
          </a:p>
          <a:p>
            <a:r>
              <a:rPr lang="en-US" dirty="0" smtClean="0"/>
              <a:t>The stench of thousands of burning bodies overwhelmed even the Mongols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01199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30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Carefully planned conquest</a:t>
            </a:r>
          </a:p>
          <a:p>
            <a:r>
              <a:rPr lang="en-US" dirty="0" smtClean="0"/>
              <a:t>Spies spread rumors of Mongol terror</a:t>
            </a:r>
          </a:p>
          <a:p>
            <a:r>
              <a:rPr lang="en-US" dirty="0" smtClean="0"/>
              <a:t>Mongols outnumbered   2-1</a:t>
            </a:r>
          </a:p>
          <a:p>
            <a:r>
              <a:rPr lang="en-US" dirty="0" smtClean="0"/>
              <a:t>Poland is politically divided</a:t>
            </a:r>
          </a:p>
          <a:p>
            <a:r>
              <a:rPr lang="en-US" dirty="0" smtClean="0"/>
              <a:t>Polish forces attack, </a:t>
            </a:r>
          </a:p>
          <a:p>
            <a:pPr lvl="1"/>
            <a:r>
              <a:rPr lang="en-US" dirty="0" smtClean="0"/>
              <a:t>fell for feigned retreat</a:t>
            </a:r>
          </a:p>
          <a:p>
            <a:pPr lvl="1"/>
            <a:r>
              <a:rPr lang="en-US" dirty="0" smtClean="0"/>
              <a:t>Mongols filled the field with smoke</a:t>
            </a:r>
          </a:p>
          <a:p>
            <a:pPr lvl="1"/>
            <a:r>
              <a:rPr lang="en-US" dirty="0" smtClean="0"/>
              <a:t>Polish forces crushed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905000"/>
            <a:ext cx="360300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21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</a:t>
            </a:r>
            <a:r>
              <a:rPr lang="en-US" dirty="0"/>
              <a:t>Hungary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Mongol invasion of Hungary </a:t>
            </a:r>
          </a:p>
          <a:p>
            <a:r>
              <a:rPr lang="en-US" dirty="0" smtClean="0"/>
              <a:t>Battle of </a:t>
            </a:r>
            <a:r>
              <a:rPr lang="en-US" dirty="0" err="1" smtClean="0"/>
              <a:t>Mohi</a:t>
            </a:r>
            <a:endParaRPr lang="en-US" dirty="0" smtClean="0"/>
          </a:p>
          <a:p>
            <a:r>
              <a:rPr lang="en-US" dirty="0" smtClean="0"/>
              <a:t>Mongols outnumbered   2-1</a:t>
            </a:r>
          </a:p>
          <a:p>
            <a:r>
              <a:rPr lang="en-US" dirty="0" smtClean="0"/>
              <a:t>Mongols feigned retreat for multiple days</a:t>
            </a:r>
          </a:p>
          <a:p>
            <a:r>
              <a:rPr lang="en-US" dirty="0" smtClean="0"/>
              <a:t>Used catapults and smoke pots to confuse the Hungarians</a:t>
            </a:r>
          </a:p>
          <a:p>
            <a:r>
              <a:rPr lang="en-US" dirty="0" smtClean="0"/>
              <a:t>The slaughter lasted multiple days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05086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923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Western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Kingdoms prepared for Mongol invasion</a:t>
            </a:r>
          </a:p>
          <a:p>
            <a:r>
              <a:rPr lang="en-US" dirty="0" smtClean="0"/>
              <a:t>The Pope called for a crusade</a:t>
            </a:r>
          </a:p>
          <a:p>
            <a:r>
              <a:rPr lang="en-US" dirty="0" err="1" smtClean="0"/>
              <a:t>Ogodei</a:t>
            </a:r>
            <a:r>
              <a:rPr lang="en-US" dirty="0" smtClean="0"/>
              <a:t> Khan died and </a:t>
            </a:r>
            <a:r>
              <a:rPr lang="en-US" dirty="0" err="1" smtClean="0"/>
              <a:t>Batu</a:t>
            </a:r>
            <a:r>
              <a:rPr lang="en-US" dirty="0" smtClean="0"/>
              <a:t> Khan had to return Karakorum</a:t>
            </a:r>
          </a:p>
          <a:p>
            <a:r>
              <a:rPr lang="en-US" dirty="0" smtClean="0"/>
              <a:t>Forces returned to Russia and Europe spared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33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Teaching Materials\Lesson Plans and Materials\Military History\Mongols\IslamMongolEmpir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533400"/>
            <a:ext cx="9096744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32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yers-of-learning.com/wp-content/uploads/2013/05/Mongol_destruction_map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3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Conquest after </a:t>
            </a:r>
            <a:r>
              <a:rPr lang="en-US" dirty="0" err="1" smtClean="0"/>
              <a:t>Chingiz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Invasion of Europe and Persia a sign of </a:t>
            </a:r>
            <a:r>
              <a:rPr lang="en-US" dirty="0" err="1" smtClean="0"/>
              <a:t>Chingiz’s</a:t>
            </a:r>
            <a:r>
              <a:rPr lang="en-US" dirty="0" smtClean="0"/>
              <a:t> success</a:t>
            </a:r>
          </a:p>
          <a:p>
            <a:r>
              <a:rPr lang="en-US" dirty="0" smtClean="0"/>
              <a:t>1251, Kublai sent to conquer Song China</a:t>
            </a:r>
          </a:p>
          <a:p>
            <a:r>
              <a:rPr lang="en-US" dirty="0" err="1" smtClean="0"/>
              <a:t>Hulegu</a:t>
            </a:r>
            <a:r>
              <a:rPr lang="en-US" dirty="0" smtClean="0"/>
              <a:t> sent to the Muslim world to:</a:t>
            </a:r>
          </a:p>
          <a:p>
            <a:pPr lvl="1"/>
            <a:r>
              <a:rPr lang="en-US" dirty="0" smtClean="0"/>
              <a:t>conquer the </a:t>
            </a:r>
            <a:r>
              <a:rPr lang="en-US" b="1" dirty="0" smtClean="0"/>
              <a:t>Assassins</a:t>
            </a:r>
          </a:p>
          <a:p>
            <a:pPr lvl="1"/>
            <a:r>
              <a:rPr lang="en-US" dirty="0" smtClean="0"/>
              <a:t>conquer independent lords</a:t>
            </a:r>
          </a:p>
          <a:p>
            <a:pPr lvl="1"/>
            <a:r>
              <a:rPr lang="en-US" dirty="0" smtClean="0"/>
              <a:t>The Caliph of Bagdad to submit</a:t>
            </a:r>
          </a:p>
          <a:p>
            <a:pPr lvl="1"/>
            <a:r>
              <a:rPr lang="en-US" dirty="0" smtClean="0"/>
              <a:t>Defeat the </a:t>
            </a:r>
            <a:r>
              <a:rPr lang="en-US" dirty="0" err="1" smtClean="0"/>
              <a:t>Mamluks</a:t>
            </a:r>
            <a:r>
              <a:rPr lang="en-US" dirty="0" smtClean="0"/>
              <a:t> and incorporate Syria and </a:t>
            </a:r>
            <a:r>
              <a:rPr lang="en-US" dirty="0" err="1" smtClean="0"/>
              <a:t>Egyt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11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Persia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Most surrendered to </a:t>
            </a:r>
            <a:r>
              <a:rPr lang="en-US" dirty="0" err="1" smtClean="0"/>
              <a:t>Hulegu</a:t>
            </a:r>
            <a:endParaRPr lang="en-US" dirty="0" smtClean="0"/>
          </a:p>
          <a:p>
            <a:r>
              <a:rPr lang="en-US" dirty="0" smtClean="0"/>
              <a:t>This included the leader of the Assassins, saving many years of siege warfare</a:t>
            </a:r>
          </a:p>
          <a:p>
            <a:r>
              <a:rPr lang="en-US" dirty="0" smtClean="0"/>
              <a:t>Proceeded to Bagdad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Invasion of Persia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Hulegu</a:t>
            </a:r>
            <a:r>
              <a:rPr lang="en-US" dirty="0" smtClean="0"/>
              <a:t> asked the Caliph to submit</a:t>
            </a:r>
          </a:p>
          <a:p>
            <a:r>
              <a:rPr lang="en-US" dirty="0" smtClean="0"/>
              <a:t>The letter was insulting, the Caliph told the Mongols to submit</a:t>
            </a:r>
          </a:p>
          <a:p>
            <a:r>
              <a:rPr lang="en-US" dirty="0" err="1" smtClean="0"/>
              <a:t>Hulegu</a:t>
            </a:r>
            <a:r>
              <a:rPr lang="en-US" dirty="0" smtClean="0"/>
              <a:t> surrounded Bagdad</a:t>
            </a:r>
          </a:p>
          <a:p>
            <a:r>
              <a:rPr lang="en-US" dirty="0" smtClean="0"/>
              <a:t>Bagdad resisted but eventually surrendered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</a:t>
            </a:r>
            <a:r>
              <a:rPr lang="en-US" dirty="0" err="1" smtClean="0"/>
              <a:t>Chingiz</a:t>
            </a:r>
            <a:r>
              <a:rPr lang="en-US" dirty="0" smtClean="0"/>
              <a:t> Khan (</a:t>
            </a:r>
            <a:r>
              <a:rPr lang="en-US" dirty="0" err="1" smtClean="0"/>
              <a:t>Gengis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Son of a chieftain</a:t>
            </a:r>
          </a:p>
          <a:p>
            <a:pPr lvl="1"/>
            <a:r>
              <a:rPr lang="en-US" dirty="0" smtClean="0"/>
              <a:t>Small tribe</a:t>
            </a:r>
          </a:p>
          <a:p>
            <a:r>
              <a:rPr lang="en-US" dirty="0" smtClean="0"/>
              <a:t>Gained power 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military prowess</a:t>
            </a:r>
          </a:p>
          <a:p>
            <a:r>
              <a:rPr lang="en-US" dirty="0" smtClean="0"/>
              <a:t>Had setbacks</a:t>
            </a:r>
          </a:p>
          <a:p>
            <a:pPr lvl="1"/>
            <a:r>
              <a:rPr lang="en-US" dirty="0" smtClean="0"/>
              <a:t>Some defeats</a:t>
            </a:r>
          </a:p>
          <a:p>
            <a:pPr lvl="1"/>
            <a:r>
              <a:rPr lang="en-US" dirty="0" smtClean="0"/>
              <a:t>Repeatedly deserted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r="12806"/>
          <a:stretch/>
        </p:blipFill>
        <p:spPr bwMode="auto">
          <a:xfrm>
            <a:off x="4343399" y="1981200"/>
            <a:ext cx="350359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279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Persia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Citizens ordered to leave, those who refused slaughters</a:t>
            </a:r>
          </a:p>
          <a:p>
            <a:r>
              <a:rPr lang="en-US" dirty="0" smtClean="0"/>
              <a:t>Bagdad burned, 90,000 massacred </a:t>
            </a:r>
          </a:p>
          <a:p>
            <a:r>
              <a:rPr lang="en-US" dirty="0" smtClean="0"/>
              <a:t>The Caliph rolled in a rug and trampled by horses</a:t>
            </a:r>
          </a:p>
          <a:p>
            <a:r>
              <a:rPr lang="en-US" dirty="0" smtClean="0"/>
              <a:t>The destruction to the Islamic world was incalculable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78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Ayn </a:t>
            </a:r>
            <a:r>
              <a:rPr lang="en-US" dirty="0" err="1" smtClean="0"/>
              <a:t>Jalut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Pushing towards Syria and Egypt</a:t>
            </a:r>
          </a:p>
          <a:p>
            <a:r>
              <a:rPr lang="en-US" dirty="0" smtClean="0"/>
              <a:t>Great </a:t>
            </a:r>
            <a:r>
              <a:rPr lang="en-US" dirty="0"/>
              <a:t>Khan </a:t>
            </a:r>
            <a:r>
              <a:rPr lang="en-US" dirty="0" err="1" smtClean="0"/>
              <a:t>Möngke</a:t>
            </a:r>
            <a:r>
              <a:rPr lang="en-US" dirty="0" smtClean="0"/>
              <a:t> died</a:t>
            </a:r>
          </a:p>
          <a:p>
            <a:r>
              <a:rPr lang="en-US" dirty="0" err="1" smtClean="0"/>
              <a:t>Hulagu</a:t>
            </a:r>
            <a:r>
              <a:rPr lang="en-US" dirty="0" smtClean="0"/>
              <a:t> returned, leaving a small force behind</a:t>
            </a:r>
          </a:p>
          <a:p>
            <a:r>
              <a:rPr lang="en-US" dirty="0" smtClean="0"/>
              <a:t>Mongols outnumbered, ambushed</a:t>
            </a:r>
          </a:p>
          <a:p>
            <a:r>
              <a:rPr lang="en-US" dirty="0" smtClean="0"/>
              <a:t>Fought Bravely but Mongols finally defeated in the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88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Mongol Empire divided into four</a:t>
            </a:r>
          </a:p>
          <a:p>
            <a:r>
              <a:rPr lang="en-US" dirty="0" smtClean="0"/>
              <a:t>Lasted for a while but eventually </a:t>
            </a:r>
            <a:r>
              <a:rPr lang="en-US" smtClean="0"/>
              <a:t>disolved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43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Korea</a:t>
            </a:r>
          </a:p>
          <a:p>
            <a:r>
              <a:rPr lang="en-US" dirty="0" smtClean="0"/>
              <a:t>Song China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Java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11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Summarize the main points for each sections</a:t>
            </a:r>
          </a:p>
          <a:p>
            <a:r>
              <a:rPr lang="en-US" dirty="0" smtClean="0"/>
              <a:t>Write a short essay (one page) taking a side on whether the Mongols were a positive or negative force in history</a:t>
            </a:r>
          </a:p>
          <a:p>
            <a:r>
              <a:rPr lang="en-US" smtClean="0"/>
              <a:t>INCLUDE SPECIFIC EVIDENCE FROM READING, UNDERLINE THE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98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</a:t>
            </a:r>
            <a:r>
              <a:rPr lang="en-US" dirty="0" err="1" smtClean="0"/>
              <a:t>Chingiz</a:t>
            </a:r>
            <a:r>
              <a:rPr lang="en-US" dirty="0" smtClean="0"/>
              <a:t> Khan (</a:t>
            </a:r>
            <a:r>
              <a:rPr lang="en-US" dirty="0" err="1" smtClean="0"/>
              <a:t>Gengis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Changed Social Structure</a:t>
            </a:r>
          </a:p>
          <a:p>
            <a:pPr lvl="1"/>
            <a:r>
              <a:rPr lang="en-US" dirty="0" smtClean="0"/>
              <a:t>Loyal to him rather than tribe and family</a:t>
            </a:r>
          </a:p>
          <a:p>
            <a:pPr lvl="1"/>
            <a:r>
              <a:rPr lang="en-US" dirty="0" smtClean="0"/>
              <a:t>Required constant success</a:t>
            </a:r>
          </a:p>
          <a:p>
            <a:r>
              <a:rPr lang="en-US" dirty="0" smtClean="0"/>
              <a:t>Promoted based on skill and loyalty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r="8882"/>
          <a:stretch/>
        </p:blipFill>
        <p:spPr bwMode="auto">
          <a:xfrm>
            <a:off x="4572000" y="1981200"/>
            <a:ext cx="363659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77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Chingiz</a:t>
            </a:r>
            <a:r>
              <a:rPr lang="en-US" dirty="0" smtClean="0"/>
              <a:t> Khan and the </a:t>
            </a:r>
            <a:r>
              <a:rPr lang="en-US" dirty="0" err="1" smtClean="0"/>
              <a:t>Yasa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Supreme law code</a:t>
            </a:r>
          </a:p>
          <a:p>
            <a:r>
              <a:rPr lang="en-US" dirty="0" smtClean="0"/>
              <a:t>Covered many aspects</a:t>
            </a:r>
            <a:endParaRPr lang="en-US" dirty="0"/>
          </a:p>
          <a:p>
            <a:pPr lvl="1"/>
            <a:r>
              <a:rPr lang="en-US" dirty="0" smtClean="0"/>
              <a:t>Murder</a:t>
            </a:r>
          </a:p>
          <a:p>
            <a:pPr lvl="2"/>
            <a:r>
              <a:rPr lang="en-US" dirty="0" smtClean="0"/>
              <a:t>Other Mongol, death</a:t>
            </a:r>
          </a:p>
          <a:p>
            <a:pPr lvl="2"/>
            <a:r>
              <a:rPr lang="en-US" dirty="0" err="1" smtClean="0"/>
              <a:t>Nonmongol</a:t>
            </a:r>
            <a:r>
              <a:rPr lang="en-US" dirty="0" smtClean="0"/>
              <a:t>, fine</a:t>
            </a:r>
          </a:p>
          <a:p>
            <a:r>
              <a:rPr lang="en-US" dirty="0" smtClean="0"/>
              <a:t>Equal share of bounty</a:t>
            </a:r>
          </a:p>
          <a:p>
            <a:pPr lvl="1"/>
            <a:r>
              <a:rPr lang="en-US" dirty="0" smtClean="0"/>
              <a:t>Beautiful women  went to the Khan first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27432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9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Originally lived of the land</a:t>
            </a:r>
          </a:p>
          <a:p>
            <a:r>
              <a:rPr lang="en-US" dirty="0" smtClean="0"/>
              <a:t>Later used tribute states to supply	</a:t>
            </a:r>
          </a:p>
          <a:p>
            <a:pPr lvl="1"/>
            <a:r>
              <a:rPr lang="en-US" dirty="0" smtClean="0"/>
              <a:t>Took in depth records</a:t>
            </a:r>
          </a:p>
          <a:p>
            <a:pPr lvl="1"/>
            <a:r>
              <a:rPr lang="en-US" dirty="0" smtClean="0"/>
              <a:t>Officials from other parts of the empire</a:t>
            </a:r>
          </a:p>
          <a:p>
            <a:r>
              <a:rPr lang="en-US" dirty="0" smtClean="0"/>
              <a:t>Would buy supplies near planned invasions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2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Soldier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Steppe Soldier</a:t>
            </a:r>
          </a:p>
          <a:p>
            <a:r>
              <a:rPr lang="en-US" dirty="0" smtClean="0"/>
              <a:t>Started riding horses at 3 years</a:t>
            </a:r>
          </a:p>
          <a:p>
            <a:pPr lvl="1"/>
            <a:r>
              <a:rPr lang="en-US" dirty="0" smtClean="0"/>
              <a:t>Eventually learning how to sleep while riding</a:t>
            </a:r>
          </a:p>
          <a:p>
            <a:r>
              <a:rPr lang="en-US" dirty="0" smtClean="0"/>
              <a:t>Received a bow at 5 year</a:t>
            </a:r>
          </a:p>
          <a:p>
            <a:r>
              <a:rPr lang="en-US" dirty="0" smtClean="0"/>
              <a:t>Spent most days practicing these until 16 years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0"/>
            <a:ext cx="343077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78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-Point Star 4"/>
          <p:cNvSpPr/>
          <p:nvPr/>
        </p:nvSpPr>
        <p:spPr>
          <a:xfrm>
            <a:off x="4010891" y="951823"/>
            <a:ext cx="5105400" cy="4648200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333" y1="24894" x2="29333" y2="24894"/>
                        <a14:foregroundMark x1="37333" y1="14468" x2="37778" y2="13617"/>
                        <a14:foregroundMark x1="59111" y1="34681" x2="59111" y2="34681"/>
                        <a14:backgroundMark x1="64889" y1="29787" x2="64667" y2="39787"/>
                        <a14:backgroundMark x1="68000" y1="27872" x2="74889" y2="38085"/>
                        <a14:backgroundMark x1="59556" y1="38511" x2="73111" y2="46383"/>
                        <a14:backgroundMark x1="65333" y1="45106" x2="68000" y2="59787"/>
                        <a14:backgroundMark x1="66000" y1="60000" x2="71111" y2="65745"/>
                        <a14:backgroundMark x1="63556" y1="65319" x2="67333" y2="73830"/>
                        <a14:backgroundMark x1="54667" y1="55106" x2="44889" y2="48723"/>
                        <a14:backgroundMark x1="55333" y1="52979" x2="56667" y2="57660"/>
                        <a14:backgroundMark x1="39111" y1="45745" x2="38444" y2="60851"/>
                        <a14:backgroundMark x1="54889" y1="35745" x2="54889" y2="35745"/>
                        <a14:backgroundMark x1="37333" y1="45319" x2="31778" y2="52340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687" t="11217" r="28358" b="62251"/>
          <a:stretch/>
        </p:blipFill>
        <p:spPr bwMode="auto">
          <a:xfrm flipH="1">
            <a:off x="5405252" y="2268486"/>
            <a:ext cx="932598" cy="123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690">
                        <a14:foregroundMark x1="25077" y1="29703" x2="25077" y2="29703"/>
                        <a14:foregroundMark x1="31269" y1="22112" x2="31269" y2="22112"/>
                      </a14:backgroundRemoval>
                    </a14:imgEffect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68900"/>
            <a:ext cx="3657600" cy="343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Compound Bow</a:t>
            </a:r>
          </a:p>
          <a:p>
            <a:pPr lvl="1"/>
            <a:r>
              <a:rPr lang="en-US" dirty="0" smtClean="0"/>
              <a:t>200-300 yard range</a:t>
            </a:r>
          </a:p>
          <a:p>
            <a:r>
              <a:rPr lang="en-US" dirty="0" smtClean="0"/>
              <a:t>Multiple types of arrows</a:t>
            </a:r>
          </a:p>
          <a:p>
            <a:r>
              <a:rPr lang="en-US" dirty="0" smtClean="0"/>
              <a:t>4 ponies each</a:t>
            </a:r>
          </a:p>
          <a:p>
            <a:r>
              <a:rPr lang="en-US" dirty="0" smtClean="0"/>
              <a:t>Lance with a hook</a:t>
            </a:r>
          </a:p>
          <a:p>
            <a:r>
              <a:rPr lang="en-US" dirty="0" smtClean="0"/>
              <a:t>Short Sword</a:t>
            </a:r>
          </a:p>
          <a:p>
            <a:r>
              <a:rPr lang="en-US" dirty="0" smtClean="0"/>
              <a:t>Mostly leather armor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9333" y1="24894" x2="29333" y2="24894"/>
                        <a14:foregroundMark x1="37333" y1="14468" x2="37778" y2="13617"/>
                        <a14:foregroundMark x1="59111" y1="34681" x2="59111" y2="34681"/>
                        <a14:foregroundMark x1="57556" y1="43830" x2="57556" y2="43830"/>
                        <a14:foregroundMark x1="59556" y1="52340" x2="59556" y2="52340"/>
                        <a14:backgroundMark x1="64889" y1="29787" x2="64667" y2="39787"/>
                        <a14:backgroundMark x1="68000" y1="27872" x2="74889" y2="38085"/>
                        <a14:backgroundMark x1="59556" y1="38511" x2="73111" y2="46383"/>
                        <a14:backgroundMark x1="65333" y1="45106" x2="68000" y2="59787"/>
                        <a14:backgroundMark x1="66000" y1="60000" x2="71111" y2="65745"/>
                        <a14:backgroundMark x1="63556" y1="65319" x2="67333" y2="73830"/>
                        <a14:backgroundMark x1="54667" y1="55106" x2="44889" y2="48723"/>
                        <a14:backgroundMark x1="55333" y1="52979" x2="56667" y2="57660"/>
                        <a14:backgroundMark x1="39111" y1="45745" x2="38444" y2="60851"/>
                        <a14:backgroundMark x1="54889" y1="35745" x2="54889" y2="35745"/>
                        <a14:backgroundMark x1="37333" y1="45319" x2="31778" y2="52340"/>
                        <a14:backgroundMark x1="54444" y1="33404" x2="54000" y2="30000"/>
                        <a14:backgroundMark x1="59556" y1="33830" x2="58444" y2="36170"/>
                        <a14:backgroundMark x1="55556" y1="51277" x2="54000" y2="48085"/>
                        <a14:backgroundMark x1="52444" y1="46809" x2="47333" y2="44681"/>
                        <a14:backgroundMark x1="62444" y1="45319" x2="62667" y2="47660"/>
                        <a14:backgroundMark x1="62000" y1="44043" x2="62444" y2="4829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8" t="11217" r="28358" b="35720"/>
          <a:stretch/>
        </p:blipFill>
        <p:spPr bwMode="auto">
          <a:xfrm flipH="1">
            <a:off x="5416138" y="2268486"/>
            <a:ext cx="2237873" cy="2466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00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and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Ambushes</a:t>
            </a:r>
          </a:p>
          <a:p>
            <a:r>
              <a:rPr lang="en-US" dirty="0" smtClean="0"/>
              <a:t>Feigned Retreats</a:t>
            </a:r>
          </a:p>
          <a:p>
            <a:r>
              <a:rPr lang="en-US" dirty="0" smtClean="0"/>
              <a:t>Approached targets in dispersed columns</a:t>
            </a:r>
          </a:p>
          <a:p>
            <a:r>
              <a:rPr lang="en-US" dirty="0" smtClean="0"/>
              <a:t>Experts of envelopment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80114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46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50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AD0101"/>
      </a:accent1>
      <a:accent2>
        <a:srgbClr val="AD0101"/>
      </a:accent2>
      <a:accent3>
        <a:srgbClr val="AD0101"/>
      </a:accent3>
      <a:accent4>
        <a:srgbClr val="AD0101"/>
      </a:accent4>
      <a:accent5>
        <a:srgbClr val="AD0101"/>
      </a:accent5>
      <a:accent6>
        <a:srgbClr val="AD0101"/>
      </a:accent6>
      <a:hlink>
        <a:srgbClr val="AD0101"/>
      </a:hlink>
      <a:folHlink>
        <a:srgbClr val="AD0101"/>
      </a:folHlink>
    </a:clrScheme>
    <a:fontScheme name="Custom 6">
      <a:majorFont>
        <a:latin typeface="Elephant"/>
        <a:ea typeface=""/>
        <a:cs typeface=""/>
      </a:majorFont>
      <a:minorFont>
        <a:latin typeface="Times New Roman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916</TotalTime>
  <Words>958</Words>
  <Application>Microsoft Office PowerPoint</Application>
  <PresentationFormat>On-screen Show (4:3)</PresentationFormat>
  <Paragraphs>188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Oriel</vt:lpstr>
      <vt:lpstr>Origins of Mongol Explosion</vt:lpstr>
      <vt:lpstr>Mongol Society</vt:lpstr>
      <vt:lpstr>Rise of Chingiz Khan (Gengis)</vt:lpstr>
      <vt:lpstr>Rise of Chingiz Khan (Gengis)</vt:lpstr>
      <vt:lpstr>Chingiz Khan and the Yasa</vt:lpstr>
      <vt:lpstr>Mongol Logistics</vt:lpstr>
      <vt:lpstr>Mongol Soldier</vt:lpstr>
      <vt:lpstr>Weapons</vt:lpstr>
      <vt:lpstr>Strategy and Tactics</vt:lpstr>
      <vt:lpstr>Other Strategies</vt:lpstr>
      <vt:lpstr>PowerPoint Presentation</vt:lpstr>
      <vt:lpstr>Mongol Empire</vt:lpstr>
      <vt:lpstr>Invasion of Xi Xia</vt:lpstr>
      <vt:lpstr>Invasion of Jin China</vt:lpstr>
      <vt:lpstr>Invasion of Jin China</vt:lpstr>
      <vt:lpstr>Invasion of Khwarazmian Empire  </vt:lpstr>
      <vt:lpstr>Invasion of Khwarazmian Empire </vt:lpstr>
      <vt:lpstr>Invasion of Khwarazmian Empire </vt:lpstr>
      <vt:lpstr>Invasion of Khwarazmian Empire </vt:lpstr>
      <vt:lpstr>Invasion of Russia</vt:lpstr>
      <vt:lpstr>Invasion of Russia</vt:lpstr>
      <vt:lpstr>Invasion of Poland</vt:lpstr>
      <vt:lpstr>Invasion of Hungary</vt:lpstr>
      <vt:lpstr>Invasion of Western Europe</vt:lpstr>
      <vt:lpstr>PowerPoint Presentation</vt:lpstr>
      <vt:lpstr>PowerPoint Presentation</vt:lpstr>
      <vt:lpstr>Conquest after Chingiz</vt:lpstr>
      <vt:lpstr>Invasion of Persia</vt:lpstr>
      <vt:lpstr>Invasion of Persia</vt:lpstr>
      <vt:lpstr>Invasion of Persia</vt:lpstr>
      <vt:lpstr>Battle of Ayn Jalut</vt:lpstr>
      <vt:lpstr>Collapse</vt:lpstr>
      <vt:lpstr>Other Campaigns</vt:lpstr>
      <vt:lpstr>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Origins of Mongol Explosion</dc:title>
  <dc:creator>Owner</dc:creator>
  <cp:lastModifiedBy>ERASE-ME</cp:lastModifiedBy>
  <cp:revision>35</cp:revision>
  <dcterms:created xsi:type="dcterms:W3CDTF">2017-02-08T23:43:04Z</dcterms:created>
  <dcterms:modified xsi:type="dcterms:W3CDTF">2017-02-15T17:13:50Z</dcterms:modified>
</cp:coreProperties>
</file>